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5.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2.xml" ContentType="application/vnd.openxmlformats-officedocument.themeOverride+xml"/>
  <Override PartName="/ppt/notesSlides/notesSlide45.xml" ContentType="application/vnd.openxmlformats-officedocument.presentationml.notesSlide+xml"/>
  <Override PartName="/ppt/theme/themeOverride3.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551" r:id="rId1"/>
    <p:sldMasterId id="2147487577" r:id="rId2"/>
    <p:sldMasterId id="2147487589" r:id="rId3"/>
    <p:sldMasterId id="2147487601" r:id="rId4"/>
    <p:sldMasterId id="2147487613" r:id="rId5"/>
    <p:sldMasterId id="2147487625" r:id="rId6"/>
    <p:sldMasterId id="2147487639" r:id="rId7"/>
    <p:sldMasterId id="2147487651" r:id="rId8"/>
    <p:sldMasterId id="2147487663" r:id="rId9"/>
    <p:sldMasterId id="2147487676" r:id="rId10"/>
    <p:sldMasterId id="2147487678" r:id="rId11"/>
    <p:sldMasterId id="2147487690" r:id="rId12"/>
    <p:sldMasterId id="2147487692" r:id="rId13"/>
    <p:sldMasterId id="2147487706" r:id="rId14"/>
    <p:sldMasterId id="2147487708" r:id="rId15"/>
    <p:sldMasterId id="2147487720" r:id="rId16"/>
  </p:sldMasterIdLst>
  <p:notesMasterIdLst>
    <p:notesMasterId r:id="rId115"/>
  </p:notesMasterIdLst>
  <p:sldIdLst>
    <p:sldId id="1160" r:id="rId17"/>
    <p:sldId id="2299" r:id="rId18"/>
    <p:sldId id="1157" r:id="rId19"/>
    <p:sldId id="2205" r:id="rId20"/>
    <p:sldId id="2275" r:id="rId21"/>
    <p:sldId id="1156" r:id="rId22"/>
    <p:sldId id="1154" r:id="rId23"/>
    <p:sldId id="493" r:id="rId24"/>
    <p:sldId id="495" r:id="rId25"/>
    <p:sldId id="735" r:id="rId26"/>
    <p:sldId id="845" r:id="rId27"/>
    <p:sldId id="2276" r:id="rId28"/>
    <p:sldId id="3423" r:id="rId29"/>
    <p:sldId id="2277" r:id="rId30"/>
    <p:sldId id="2279" r:id="rId31"/>
    <p:sldId id="2282" r:id="rId32"/>
    <p:sldId id="2283" r:id="rId33"/>
    <p:sldId id="2284" r:id="rId34"/>
    <p:sldId id="2285" r:id="rId35"/>
    <p:sldId id="2286" r:id="rId36"/>
    <p:sldId id="2287" r:id="rId37"/>
    <p:sldId id="2288" r:id="rId38"/>
    <p:sldId id="3425" r:id="rId39"/>
    <p:sldId id="2290" r:id="rId40"/>
    <p:sldId id="2291" r:id="rId41"/>
    <p:sldId id="2292" r:id="rId42"/>
    <p:sldId id="2293" r:id="rId43"/>
    <p:sldId id="2296" r:id="rId44"/>
    <p:sldId id="3419" r:id="rId45"/>
    <p:sldId id="2297" r:id="rId46"/>
    <p:sldId id="261" r:id="rId47"/>
    <p:sldId id="1153" r:id="rId48"/>
    <p:sldId id="4031" r:id="rId49"/>
    <p:sldId id="2305" r:id="rId50"/>
    <p:sldId id="465" r:id="rId51"/>
    <p:sldId id="3420" r:id="rId52"/>
    <p:sldId id="3421" r:id="rId53"/>
    <p:sldId id="299" r:id="rId54"/>
    <p:sldId id="382" r:id="rId55"/>
    <p:sldId id="290" r:id="rId56"/>
    <p:sldId id="332" r:id="rId57"/>
    <p:sldId id="3404" r:id="rId58"/>
    <p:sldId id="333" r:id="rId59"/>
    <p:sldId id="336" r:id="rId60"/>
    <p:sldId id="337" r:id="rId61"/>
    <p:sldId id="338" r:id="rId62"/>
    <p:sldId id="3417" r:id="rId63"/>
    <p:sldId id="3418" r:id="rId64"/>
    <p:sldId id="3416" r:id="rId65"/>
    <p:sldId id="466" r:id="rId66"/>
    <p:sldId id="3424" r:id="rId67"/>
    <p:sldId id="4033" r:id="rId68"/>
    <p:sldId id="2306" r:id="rId69"/>
    <p:sldId id="2307" r:id="rId70"/>
    <p:sldId id="2308" r:id="rId71"/>
    <p:sldId id="467" r:id="rId72"/>
    <p:sldId id="3405" r:id="rId73"/>
    <p:sldId id="1146" r:id="rId74"/>
    <p:sldId id="348" r:id="rId75"/>
    <p:sldId id="349" r:id="rId76"/>
    <p:sldId id="350" r:id="rId77"/>
    <p:sldId id="351" r:id="rId78"/>
    <p:sldId id="352" r:id="rId79"/>
    <p:sldId id="4032" r:id="rId80"/>
    <p:sldId id="353" r:id="rId81"/>
    <p:sldId id="354" r:id="rId82"/>
    <p:sldId id="355" r:id="rId83"/>
    <p:sldId id="356" r:id="rId84"/>
    <p:sldId id="358" r:id="rId85"/>
    <p:sldId id="360" r:id="rId86"/>
    <p:sldId id="361" r:id="rId87"/>
    <p:sldId id="362" r:id="rId88"/>
    <p:sldId id="363" r:id="rId89"/>
    <p:sldId id="364" r:id="rId90"/>
    <p:sldId id="365" r:id="rId91"/>
    <p:sldId id="368" r:id="rId92"/>
    <p:sldId id="369" r:id="rId93"/>
    <p:sldId id="370" r:id="rId94"/>
    <p:sldId id="371" r:id="rId95"/>
    <p:sldId id="372" r:id="rId96"/>
    <p:sldId id="373" r:id="rId97"/>
    <p:sldId id="374" r:id="rId98"/>
    <p:sldId id="376" r:id="rId99"/>
    <p:sldId id="377" r:id="rId100"/>
    <p:sldId id="385" r:id="rId101"/>
    <p:sldId id="268" r:id="rId102"/>
    <p:sldId id="468" r:id="rId103"/>
    <p:sldId id="3410" r:id="rId104"/>
    <p:sldId id="1148" r:id="rId105"/>
    <p:sldId id="3413" r:id="rId106"/>
    <p:sldId id="3411" r:id="rId107"/>
    <p:sldId id="3412" r:id="rId108"/>
    <p:sldId id="3406" r:id="rId109"/>
    <p:sldId id="3415" r:id="rId110"/>
    <p:sldId id="3422" r:id="rId111"/>
    <p:sldId id="3414" r:id="rId112"/>
    <p:sldId id="1151" r:id="rId113"/>
    <p:sldId id="1152" r:id="rId11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65D4801-2176-E64F-B31D-289AD29B0C13}">
          <p14:sldIdLst>
            <p14:sldId id="1160"/>
            <p14:sldId id="2299"/>
            <p14:sldId id="1157"/>
            <p14:sldId id="2205"/>
            <p14:sldId id="2275"/>
            <p14:sldId id="1156"/>
            <p14:sldId id="1154"/>
            <p14:sldId id="493"/>
            <p14:sldId id="495"/>
            <p14:sldId id="735"/>
            <p14:sldId id="845"/>
            <p14:sldId id="2276"/>
            <p14:sldId id="3423"/>
            <p14:sldId id="2277"/>
            <p14:sldId id="2279"/>
            <p14:sldId id="2282"/>
            <p14:sldId id="2283"/>
            <p14:sldId id="2284"/>
            <p14:sldId id="2285"/>
            <p14:sldId id="2286"/>
            <p14:sldId id="2287"/>
            <p14:sldId id="2288"/>
            <p14:sldId id="3425"/>
            <p14:sldId id="2290"/>
            <p14:sldId id="2291"/>
            <p14:sldId id="2292"/>
            <p14:sldId id="2293"/>
            <p14:sldId id="2296"/>
            <p14:sldId id="3419"/>
            <p14:sldId id="2297"/>
            <p14:sldId id="261"/>
            <p14:sldId id="1153"/>
            <p14:sldId id="4031"/>
            <p14:sldId id="2305"/>
          </p14:sldIdLst>
        </p14:section>
        <p14:section name="Chapters" id="{243E347D-1EFD-5443-854B-F1C89000E79E}">
          <p14:sldIdLst>
            <p14:sldId id="465"/>
            <p14:sldId id="3420"/>
            <p14:sldId id="3421"/>
            <p14:sldId id="299"/>
            <p14:sldId id="382"/>
            <p14:sldId id="290"/>
            <p14:sldId id="332"/>
            <p14:sldId id="3404"/>
            <p14:sldId id="333"/>
            <p14:sldId id="336"/>
            <p14:sldId id="337"/>
            <p14:sldId id="338"/>
            <p14:sldId id="3417"/>
            <p14:sldId id="3418"/>
            <p14:sldId id="3416"/>
            <p14:sldId id="466"/>
            <p14:sldId id="3424"/>
            <p14:sldId id="4033"/>
            <p14:sldId id="2306"/>
            <p14:sldId id="2307"/>
            <p14:sldId id="2308"/>
            <p14:sldId id="467"/>
            <p14:sldId id="3405"/>
            <p14:sldId id="1146"/>
            <p14:sldId id="348"/>
            <p14:sldId id="349"/>
            <p14:sldId id="350"/>
            <p14:sldId id="351"/>
            <p14:sldId id="352"/>
            <p14:sldId id="4032"/>
            <p14:sldId id="353"/>
            <p14:sldId id="354"/>
            <p14:sldId id="355"/>
            <p14:sldId id="356"/>
            <p14:sldId id="358"/>
            <p14:sldId id="360"/>
            <p14:sldId id="361"/>
            <p14:sldId id="362"/>
            <p14:sldId id="363"/>
            <p14:sldId id="364"/>
            <p14:sldId id="365"/>
            <p14:sldId id="368"/>
            <p14:sldId id="369"/>
            <p14:sldId id="370"/>
            <p14:sldId id="371"/>
            <p14:sldId id="372"/>
            <p14:sldId id="373"/>
            <p14:sldId id="374"/>
            <p14:sldId id="376"/>
            <p14:sldId id="377"/>
            <p14:sldId id="385"/>
            <p14:sldId id="268"/>
            <p14:sldId id="468"/>
          </p14:sldIdLst>
        </p14:section>
        <p14:section name="Conclusion" id="{DDE2E848-7855-CD46-A5D7-A81D12680193}">
          <p14:sldIdLst>
            <p14:sldId id="3410"/>
            <p14:sldId id="1148"/>
            <p14:sldId id="3413"/>
            <p14:sldId id="3411"/>
            <p14:sldId id="3412"/>
            <p14:sldId id="3406"/>
            <p14:sldId id="3415"/>
            <p14:sldId id="3422"/>
            <p14:sldId id="3414"/>
            <p14:sldId id="1151"/>
            <p14:sldId id="1152"/>
          </p14:sldIdLst>
        </p14:section>
        <p14:section name="Default Section" id="{728792C8-A8D7-8344-B299-B76AC6C33998}">
          <p14:sldIdLst/>
        </p14:section>
      </p14:sectionLst>
    </p:ext>
    <p:ext uri="{EFAFB233-063F-42B5-8137-9DF3F51BA10A}">
      <p15:sldGuideLst xmlns:p15="http://schemas.microsoft.com/office/powerpoint/2012/main">
        <p15:guide id="1" orient="horz" pos="2112">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3F00"/>
    <a:srgbClr val="C7C7C7"/>
    <a:srgbClr val="FF0000"/>
    <a:srgbClr val="CC0000"/>
    <a:srgbClr val="FF3300"/>
    <a:srgbClr val="99CCFF"/>
    <a:srgbClr val="CCFFCC"/>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12"/>
    <p:restoredTop sz="74027"/>
  </p:normalViewPr>
  <p:slideViewPr>
    <p:cSldViewPr>
      <p:cViewPr varScale="1">
        <p:scale>
          <a:sx n="85" d="100"/>
          <a:sy n="85" d="100"/>
        </p:scale>
        <p:origin x="192" y="600"/>
      </p:cViewPr>
      <p:guideLst>
        <p:guide orient="horz" pos="2112"/>
        <p:guide pos="2880"/>
      </p:guideLst>
    </p:cSldViewPr>
  </p:slideViewPr>
  <p:outlineViewPr>
    <p:cViewPr>
      <p:scale>
        <a:sx n="33" d="100"/>
        <a:sy n="33" d="100"/>
      </p:scale>
      <p:origin x="0" y="1072"/>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117" Type="http://schemas.openxmlformats.org/officeDocument/2006/relationships/viewProps" Target="viewProps.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slide" Target="slides/slide96.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113" Type="http://schemas.openxmlformats.org/officeDocument/2006/relationships/slide" Target="slides/slide97.xml"/><Relationship Id="rId118" Type="http://schemas.openxmlformats.org/officeDocument/2006/relationships/theme" Target="theme/theme1.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slide" Target="slides/slide92.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7.xml"/><Relationship Id="rId28" Type="http://schemas.openxmlformats.org/officeDocument/2006/relationships/slide" Target="slides/slide12.xml"/><Relationship Id="rId49" Type="http://schemas.openxmlformats.org/officeDocument/2006/relationships/slide" Target="slides/slide33.xml"/><Relationship Id="rId114" Type="http://schemas.openxmlformats.org/officeDocument/2006/relationships/slide" Target="slides/slide98.xml"/><Relationship Id="rId119"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slide" Target="slides/slide9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slide" Target="slides/slide94.xml"/><Relationship Id="rId115" Type="http://schemas.openxmlformats.org/officeDocument/2006/relationships/notesMaster" Target="notesMasters/notesMaster1.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116" Type="http://schemas.openxmlformats.org/officeDocument/2006/relationships/presProps" Target="presProps.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slide" Target="slides/slide95.xml"/><Relationship Id="rId15" Type="http://schemas.openxmlformats.org/officeDocument/2006/relationships/slideMaster" Target="slideMasters/slideMaster15.xml"/><Relationship Id="rId36" Type="http://schemas.openxmlformats.org/officeDocument/2006/relationships/slide" Target="slides/slide20.xml"/><Relationship Id="rId57" Type="http://schemas.openxmlformats.org/officeDocument/2006/relationships/slide" Target="slides/slide41.xml"/><Relationship Id="rId106" Type="http://schemas.openxmlformats.org/officeDocument/2006/relationships/slide" Target="slides/slide9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3"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1" charset="0"/>
                <a:ea typeface="+mn-ea"/>
                <a:cs typeface="+mn-cs"/>
              </a:defRPr>
            </a:lvl1pPr>
          </a:lstStyle>
          <a:p>
            <a:pPr>
              <a:defRPr/>
            </a:pPr>
            <a:endParaRPr lang="en-US"/>
          </a:p>
        </p:txBody>
      </p:sp>
      <p:sp>
        <p:nvSpPr>
          <p:cNvPr id="23245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45"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446"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1" charset="0"/>
                <a:ea typeface="+mn-ea"/>
                <a:cs typeface="+mn-cs"/>
              </a:defRPr>
            </a:lvl1pPr>
          </a:lstStyle>
          <a:p>
            <a:pPr>
              <a:defRPr/>
            </a:pPr>
            <a:endParaRPr lang="en-US"/>
          </a:p>
        </p:txBody>
      </p:sp>
      <p:sp>
        <p:nvSpPr>
          <p:cNvPr id="61447"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2399721D-6A3F-AA4E-8671-67681A35E222}" type="slidenum">
              <a:rPr lang="en-US"/>
              <a:pPr>
                <a:defRPr/>
              </a:pPr>
              <a:t>‹#›</a:t>
            </a:fld>
            <a:endParaRPr lang="en-US"/>
          </a:p>
        </p:txBody>
      </p:sp>
    </p:spTree>
    <p:extLst>
      <p:ext uri="{BB962C8B-B14F-4D97-AF65-F5344CB8AC3E}">
        <p14:creationId xmlns:p14="http://schemas.microsoft.com/office/powerpoint/2010/main" val="12803422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en.wikipedia.org/wiki/Physical_property" TargetMode="External"/><Relationship Id="rId7" Type="http://schemas.openxmlformats.org/officeDocument/2006/relationships/hyperlink" Target="http://en.wikipedia.org/wiki/Electron"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en.wikipedia.org/wiki/Proton" TargetMode="External"/><Relationship Id="rId5" Type="http://schemas.openxmlformats.org/officeDocument/2006/relationships/hyperlink" Target="http://en.wikipedia.org/wiki/Force" TargetMode="External"/><Relationship Id="rId4" Type="http://schemas.openxmlformats.org/officeDocument/2006/relationships/hyperlink" Target="http://en.wikipedia.org/wiki/Matter"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07498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Colossians believers were being led astray.</a:t>
            </a:r>
            <a:r>
              <a:rPr lang="en-SG" dirty="0">
                <a:effectLst/>
              </a:rPr>
              <a:t> </a:t>
            </a:r>
          </a:p>
          <a:p>
            <a:endParaRPr lang="en-SG" dirty="0">
              <a:effectLst/>
              <a:latin typeface="Times New Roman" charset="0"/>
              <a:ea typeface="ＭＳ Ｐゴシック" charset="0"/>
              <a:cs typeface="ＭＳ Ｐゴシック" charset="0"/>
            </a:endParaRPr>
          </a:p>
          <a:p>
            <a:r>
              <a:rPr lang="en-SG" dirty="0">
                <a:effectLst/>
                <a:latin typeface="Times New Roman" charset="0"/>
                <a:ea typeface="ＭＳ Ｐゴシック" charset="0"/>
                <a:cs typeface="ＭＳ Ｐゴシック" charset="0"/>
              </a:rPr>
              <a:t>__________</a:t>
            </a:r>
          </a:p>
          <a:p>
            <a:endParaRPr lang="en-SG" dirty="0">
              <a:effectLst/>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Jesus designed a brilliant strategy by having his revelation sent to capital of the province, Ephesus.  It included an individual letter to Ephesus, as well as letters to 6 other key churches.  The Ephesians copied the entire book of Revelation, though, and sent the original to the next city, Smyrna.  Smyrna then made their own copy and sent the original to Pergamum, which lay on the main road to the north.  This city then sent the prophecy to Thyatira, which sent it to Sardis, then Philadelphia, and finally to Laodicea.</a:t>
            </a: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4198398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1767A-241A-2F42-89C0-D29FB5ADD1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The city of Colossae had cool water that was brought to nearby Laodicea.</a:t>
            </a:r>
          </a:p>
          <a:p>
            <a:r>
              <a:rPr lang="en-US" sz="1200" kern="1200" dirty="0">
                <a:solidFill>
                  <a:schemeClr val="tx1"/>
                </a:solidFill>
                <a:effectLst/>
                <a:latin typeface="Times New Roman" pitchFamily="-111" charset="0"/>
                <a:ea typeface="ＭＳ Ｐゴシック" pitchFamily="-111" charset="-128"/>
                <a:cs typeface="ＭＳ Ｐゴシック" pitchFamily="-111" charset="-128"/>
              </a:rPr>
              <a:t>Paul had never visited Colosse when he wrote this letter.  However, during his nearly three-year ministry in nearby Ephesus (Sept 53-May 56; cf. Acts 19) he probably met (and may have converted) Epaphras, who returned to Colosse and founded the church (1:7).  Five years later, when Epaphras heard of Paul's imprisonment, he visited the apostle and brought news of their love (1:8).</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1773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47745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0A409-1A2E-9A42-BA84-D99A6A3BFB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Epaphras evidently also told Paul of a serious heresy plaguing the church.  This prompted Paul to pen the epistle to the Colossians for Tychicus to deliver since he was returning to Colosse with Onesimus anyway.  The nature of the heresy has been much debated, but the internal evidence suggests that it was the seedbed for what later developed into Gnosticism in the second century.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Paul’s response reveals the many problems with this heresy. It was a syncretistic heresy with five basic elements. We see these five problems in Colossians 2:</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SG" dirty="0">
                <a:latin typeface="Times New Roman" charset="0"/>
                <a:ea typeface="ＭＳ Ｐゴシック" charset="0"/>
                <a:cs typeface="ＭＳ Ｐゴシック" charset="0"/>
              </a:rPr>
              <a:t>Its Jewish nature showed in its legalism by imposing Old Testament laws and rituals (2:16-17).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6126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would you think if I looked at Susan’s shadow on my chest and said, “Wow, what a wonderful shadow! Look at the shape of that shadow! So nice, so perfect!”</a:t>
            </a:r>
          </a:p>
          <a:p>
            <a:r>
              <a:rPr lang="en-US" dirty="0">
                <a:latin typeface="Arial" panose="020B0604020202020204" pitchFamily="34" charset="0"/>
                <a:cs typeface="Arial" panose="020B0604020202020204" pitchFamily="34" charset="0"/>
              </a:rPr>
              <a:t>You would think I am nuts. You would say, “Why are you so enamored with Susan’s shadow? You give more attention to your wife’s shadow than to this beautiful, dedicated, faithful woman herself standing next to you. What’s wrong with you?”</a:t>
            </a:r>
          </a:p>
          <a:p>
            <a:r>
              <a:rPr lang="en-US" dirty="0">
                <a:latin typeface="Arial" panose="020B0604020202020204" pitchFamily="34" charset="0"/>
                <a:cs typeface="Arial" panose="020B0604020202020204" pitchFamily="34" charset="0"/>
              </a:rPr>
              <a:t>Too often Christians do the same with Jesus. We delight in the rest he gives us, we are enamored with the rules we have—and we neglect the very reality of Jesus himself!”</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58652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15FA79-B0B6-B943-B1FA-C4B09770F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360553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7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BE7E12-8665-EB45-A3D7-4C7E6401B20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085891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132008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E0170F-562D-564B-9224-0AD0FA7CA2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18779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False teaching is all around us. Reputable survey organizations in the USA like Gallup and Barna report that many fall for false teaching so that they leave the church</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0182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078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5617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4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486170-7CC6-D341-BEC8-88D5E14112E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1307704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Paul shows Christ's exalted position over the Colossian heresy in the first two chapters—and then explains how that leads to our position united with Christ and the holy practices that should result. </a:t>
            </a:r>
          </a:p>
        </p:txBody>
      </p:sp>
    </p:spTree>
    <p:extLst>
      <p:ext uri="{BB962C8B-B14F-4D97-AF65-F5344CB8AC3E}">
        <p14:creationId xmlns:p14="http://schemas.microsoft.com/office/powerpoint/2010/main" val="2943653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0909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Paul affirms his authority and God’s enabling to fight heresy (1:1-14).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399721D-6A3F-AA4E-8671-67681A35E22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24346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greets them as Christ’s apostle for those who might question his teaching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127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thanks God for their faith and prays that they would know Christ’s adequacy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5297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This is especially true for teenagers. The influences on kids when they are young are seen only a few years later.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7636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272A1A-9E93-1B43-B356-73F57ACA303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A25D6C-DB9F-EB41-A562-887C71C6194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solidFill>
            <a:srgbClr val="FFFFFF"/>
          </a:solidFill>
          <a:ln/>
        </p:spPr>
      </p:sp>
      <p:sp>
        <p:nvSpPr>
          <p:cNvPr id="257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Slide Image Placeholder 1"/>
          <p:cNvSpPr>
            <a:spLocks noGrp="1" noRot="1" noChangeAspect="1"/>
          </p:cNvSpPr>
          <p:nvPr>
            <p:ph type="sldImg"/>
          </p:nvPr>
        </p:nvSpPr>
        <p:spPr>
          <a:ln/>
        </p:spPr>
      </p:sp>
      <p:sp>
        <p:nvSpPr>
          <p:cNvPr id="259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t>
            </a:r>
            <a:r>
              <a:rPr lang="en-US" altLang="ja-JP" b="1">
                <a:latin typeface="Times New Roman" charset="0"/>
                <a:ea typeface="ＭＳ Ｐゴシック" charset="0"/>
                <a:cs typeface="ＭＳ Ｐゴシック" charset="0"/>
              </a:rPr>
              <a:t>Electric charge</a:t>
            </a:r>
            <a:r>
              <a:rPr lang="en-US" altLang="ja-JP">
                <a:latin typeface="Times New Roman" charset="0"/>
                <a:ea typeface="ＭＳ Ｐゴシック" charset="0"/>
                <a:cs typeface="ＭＳ Ｐゴシック" charset="0"/>
              </a:rPr>
              <a:t> is the </a:t>
            </a:r>
            <a:r>
              <a:rPr lang="en-US" altLang="ja-JP">
                <a:latin typeface="Times New Roman" charset="0"/>
                <a:ea typeface="ＭＳ Ｐゴシック" charset="0"/>
                <a:cs typeface="ＭＳ Ｐゴシック" charset="0"/>
                <a:hlinkClick r:id="rId3" tooltip="Physical property"/>
              </a:rPr>
              <a:t>physical property</a:t>
            </a:r>
            <a:r>
              <a:rPr lang="en-US" altLang="ja-JP">
                <a:latin typeface="Times New Roman" charset="0"/>
                <a:ea typeface="ＭＳ Ｐゴシック" charset="0"/>
                <a:cs typeface="ＭＳ Ｐゴシック" charset="0"/>
              </a:rPr>
              <a:t> of </a:t>
            </a:r>
            <a:r>
              <a:rPr lang="en-US" altLang="ja-JP">
                <a:latin typeface="Times New Roman" charset="0"/>
                <a:ea typeface="ＭＳ Ｐゴシック" charset="0"/>
                <a:cs typeface="ＭＳ Ｐゴシック" charset="0"/>
                <a:hlinkClick r:id="rId4" tooltip="Matter"/>
              </a:rPr>
              <a:t>matter</a:t>
            </a:r>
            <a:r>
              <a:rPr lang="en-US" altLang="ja-JP">
                <a:latin typeface="Times New Roman" charset="0"/>
                <a:ea typeface="ＭＳ Ｐゴシック" charset="0"/>
                <a:cs typeface="ＭＳ Ｐゴシック" charset="0"/>
              </a:rPr>
              <a:t> that causes it to experience a </a:t>
            </a:r>
            <a:r>
              <a:rPr lang="en-US" altLang="ja-JP">
                <a:latin typeface="Times New Roman" charset="0"/>
                <a:ea typeface="ＭＳ Ｐゴシック" charset="0"/>
                <a:cs typeface="ＭＳ Ｐゴシック" charset="0"/>
                <a:hlinkClick r:id="rId5" tooltip="Force"/>
              </a:rPr>
              <a:t>force</a:t>
            </a:r>
            <a:r>
              <a:rPr lang="en-US" altLang="ja-JP">
                <a:latin typeface="Times New Roman" charset="0"/>
                <a:ea typeface="ＭＳ Ｐゴシック" charset="0"/>
                <a:cs typeface="ＭＳ Ｐゴシック" charset="0"/>
              </a:rPr>
              <a:t> when placed in an electromagnetic field. There are two types of electric charges: </a:t>
            </a:r>
            <a:r>
              <a:rPr lang="en-US" altLang="ja-JP">
                <a:latin typeface="Times New Roman" charset="0"/>
                <a:ea typeface="ＭＳ Ｐゴシック" charset="0"/>
                <a:cs typeface="ＭＳ Ｐゴシック" charset="0"/>
                <a:hlinkClick r:id="rId6" tooltip="Proton"/>
              </a:rPr>
              <a:t>positive</a:t>
            </a:r>
            <a:r>
              <a:rPr lang="en-US" altLang="ja-JP">
                <a:latin typeface="Times New Roman" charset="0"/>
                <a:ea typeface="ＭＳ Ｐゴシック" charset="0"/>
                <a:cs typeface="ＭＳ Ｐゴシック" charset="0"/>
              </a:rPr>
              <a:t> and </a:t>
            </a:r>
            <a:r>
              <a:rPr lang="en-US" altLang="ja-JP">
                <a:latin typeface="Times New Roman" charset="0"/>
                <a:ea typeface="ＭＳ Ｐゴシック" charset="0"/>
                <a:cs typeface="ＭＳ Ｐゴシック" charset="0"/>
                <a:hlinkClick r:id="rId7" tooltip="Electron"/>
              </a:rPr>
              <a:t>negative</a:t>
            </a:r>
            <a:r>
              <a:rPr lang="en-US" altLang="ja-JP">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(wikipedia on </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electric charge</a:t>
            </a:r>
            <a:r>
              <a:rPr lang="en-US">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One of the basic laws of physics is that </a:t>
            </a:r>
            <a:r>
              <a:rPr lang="en-US" b="1" i="1">
                <a:latin typeface="Times New Roman" charset="0"/>
                <a:ea typeface="ＭＳ Ｐゴシック" charset="0"/>
                <a:cs typeface="ＭＳ Ｐゴシック" charset="0"/>
              </a:rPr>
              <a:t>opposite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attract </a:t>
            </a:r>
            <a:r>
              <a:rPr lang="en-US">
                <a:latin typeface="Times New Roman" charset="0"/>
                <a:ea typeface="ＭＳ Ｐゴシック" charset="0"/>
                <a:cs typeface="ＭＳ Ｐゴシック" charset="0"/>
              </a:rPr>
              <a:t>one another.  So how does the negatively-charged electron continue to circle around the positively-charged nucleus?  Why doesn’t the electron just fly into the nucleus?  Verse 17 says, “In [Christ] all things hold together.”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Another law says that </a:t>
            </a:r>
            <a:r>
              <a:rPr lang="en-US" b="1" i="1">
                <a:latin typeface="Times New Roman" charset="0"/>
                <a:ea typeface="ＭＳ Ｐゴシック" charset="0"/>
                <a:cs typeface="ＭＳ Ｐゴシック" charset="0"/>
              </a:rPr>
              <a:t>like</a:t>
            </a:r>
            <a:r>
              <a:rPr lang="en-US">
                <a:latin typeface="Times New Roman" charset="0"/>
                <a:ea typeface="ＭＳ Ｐゴシック" charset="0"/>
                <a:cs typeface="ＭＳ Ｐゴシック" charset="0"/>
              </a:rPr>
              <a:t> charges </a:t>
            </a:r>
            <a:r>
              <a:rPr lang="en-US" b="1" i="1">
                <a:latin typeface="Times New Roman" charset="0"/>
                <a:ea typeface="ＭＳ Ｐゴシック" charset="0"/>
                <a:cs typeface="ＭＳ Ｐゴシック" charset="0"/>
              </a:rPr>
              <a:t>repel</a:t>
            </a:r>
            <a:r>
              <a:rPr lang="en-US">
                <a:latin typeface="Times New Roman" charset="0"/>
                <a:ea typeface="ＭＳ Ｐゴシック" charset="0"/>
                <a:cs typeface="ＭＳ Ｐゴシック" charset="0"/>
              </a:rPr>
              <a:t> one another.  Good enough, but why doesn’t this apply in each atom?  Why don’t all these positively-charged protons repel one another and fly into space? Verse 17 says, “In [Christ] all things hold together.”</a:t>
            </a:r>
          </a:p>
        </p:txBody>
      </p:sp>
      <p:sp>
        <p:nvSpPr>
          <p:cNvPr id="259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D5F64A-2314-1C44-8ECD-FB08B1CCCA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p:cNvSpPr>
          <p:nvPr>
            <p:ph type="sldImg"/>
          </p:nvPr>
        </p:nvSpPr>
        <p:spPr>
          <a:ln/>
        </p:spPr>
      </p:sp>
      <p:sp>
        <p:nvSpPr>
          <p:cNvPr id="2611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Long ago God spoke many times and in many ways to our ancestors through the prophets. </a:t>
            </a:r>
            <a:r>
              <a:rPr lang="en-US" baseline="30000">
                <a:latin typeface="Arial" charset="0"/>
                <a:ea typeface="ＭＳ Ｐゴシック" charset="0"/>
                <a:cs typeface="ＭＳ Ｐゴシック" charset="0"/>
              </a:rPr>
              <a:t>2 </a:t>
            </a:r>
            <a:r>
              <a:rPr lang="en-US">
                <a:latin typeface="Arial" charset="0"/>
                <a:ea typeface="ＭＳ Ｐゴシック" charset="0"/>
                <a:cs typeface="ＭＳ Ｐゴシック" charset="0"/>
              </a:rPr>
              <a:t>And now in these final days, he has spoken to us through his Son. God promised everything to the Son as an inheritance, and through the Son he created the universe. </a:t>
            </a:r>
            <a:r>
              <a:rPr lang="en-US" baseline="30000">
                <a:latin typeface="Arial" charset="0"/>
                <a:ea typeface="ＭＳ Ｐゴシック" charset="0"/>
                <a:cs typeface="ＭＳ Ｐゴシック" charset="0"/>
              </a:rPr>
              <a:t>3 </a:t>
            </a:r>
            <a:r>
              <a:rPr lang="en-US">
                <a:latin typeface="Arial" charset="0"/>
                <a:ea typeface="ＭＳ Ｐゴシック" charset="0"/>
                <a:cs typeface="ＭＳ Ｐゴシック" charset="0"/>
              </a:rPr>
              <a:t>The Son radiates God</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own glory and expresses the very character of God, and he sustains everything by the mighty power of his command. When he had cleansed us from our sins, he sat down in the place of honor at the right hand of the majestic God in heaven. </a:t>
            </a:r>
            <a:r>
              <a:rPr lang="en-US" baseline="30000">
                <a:latin typeface="Arial" charset="0"/>
                <a:ea typeface="ＭＳ Ｐゴシック" charset="0"/>
                <a:cs typeface="ＭＳ Ｐゴシック" charset="0"/>
              </a:rPr>
              <a:t>4 </a:t>
            </a:r>
            <a:r>
              <a:rPr lang="en-US">
                <a:latin typeface="Arial" charset="0"/>
                <a:ea typeface="ＭＳ Ｐゴシック" charset="0"/>
                <a:cs typeface="ＭＳ Ｐゴシック" charset="0"/>
              </a:rPr>
              <a:t>This shows that the Son is far greater than the angels, just as the name God gave him is greater than their names.</a:t>
            </a:r>
          </a:p>
        </p:txBody>
      </p:sp>
      <p:sp>
        <p:nvSpPr>
          <p:cNvPr id="2611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6188C3-E887-334D-82DF-202BE7A7B1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3171" name="Text Box 2"/>
          <p:cNvSpPr>
            <a:spLocks noGrp="1" noChangeArrowheads="1"/>
          </p:cNvSpPr>
          <p:nvPr>
            <p:ph type="body"/>
          </p:nvPr>
        </p:nvSpPr>
        <p:spPr>
          <a:xfrm>
            <a:off x="914400" y="4343400"/>
            <a:ext cx="5029200" cy="4116388"/>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Verse 3: He is the Creator of the Universe…</a:t>
            </a:r>
          </a:p>
          <a:p>
            <a:r>
              <a:rPr lang="en-US" b="1">
                <a:latin typeface="Times" charset="0"/>
                <a:ea typeface="ＭＳ Ｐゴシック" charset="0"/>
                <a:cs typeface="ＭＳ Ｐゴシック" charset="0"/>
              </a:rPr>
              <a:t>////	</a:t>
            </a:r>
            <a:r>
              <a:rPr lang="en-US" altLang="ja-JP" b="1">
                <a:latin typeface="Times" charset="0"/>
                <a:ea typeface="ＭＳ Ｐゴシック" charset="0"/>
                <a:cs typeface="ＭＳ Ｐゴシック" charset="0"/>
              </a:rPr>
              <a:t>"Through him all things were made; without him nothing was made that has been made."</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Calibri" charset="0"/>
                <a:ea typeface="ＭＳ Ｐゴシック" charset="0"/>
                <a:cs typeface="ＭＳ Ｐゴシック" charset="0"/>
              </a:rPr>
              <a:t>Here in verses 5-11 Paul exhorted the Christians at Colossae to "put to death their sinful ways".</a:t>
            </a:r>
            <a:r>
              <a:rPr lang="en-US" dirty="0">
                <a:latin typeface="Times New Roman" charset="0"/>
                <a:ea typeface="ＭＳ Ｐゴシック" charset="0"/>
                <a:cs typeface="ＭＳ Ｐゴシック" charset="0"/>
              </a:rPr>
              <a:t> </a:t>
            </a:r>
          </a:p>
          <a:p>
            <a:endParaRPr lang="en-US" dirty="0">
              <a:latin typeface="Times New Roman"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nor Paul</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dirty="0">
              <a:latin typeface="Calibri" charset="0"/>
              <a:ea typeface="ＭＳ Ｐゴシック" charset="0"/>
              <a:cs typeface="ＭＳ Ｐゴシック" charset="0"/>
            </a:endParaRPr>
          </a:p>
          <a:p>
            <a:pPr eaLnBrk="1" hangingPunct="1">
              <a:spcBef>
                <a:spcPct val="0"/>
              </a:spcBef>
            </a:pPr>
            <a:r>
              <a:rPr lang="en-US" dirty="0">
                <a:latin typeface="Calibri" charset="0"/>
                <a:ea typeface="ＭＳ Ｐゴシック" charset="0"/>
                <a:cs typeface="ＭＳ Ｐゴシック" charset="0"/>
              </a:rPr>
              <a:t>And what are these sinful earthly things - the evil things in us?</a:t>
            </a:r>
          </a:p>
          <a:p>
            <a:endParaRPr lang="en-US" dirty="0">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6843742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2993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50135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0151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2985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53C9DD-D6C9-7A48-92B7-07AD700553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914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4179" name="Rectangle 3"/>
          <p:cNvSpPr>
            <a:spLocks noGrp="1" noChangeArrowheads="1"/>
          </p:cNvSpPr>
          <p:nvPr>
            <p:ph type="body" idx="1"/>
          </p:nvPr>
        </p:nvSpPr>
        <p:spPr/>
        <p:txBody>
          <a:bodyPr/>
          <a:lstStyle/>
          <a:p>
            <a:pPr eaLnBrk="1" hangingPunct="1">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The studies I have seen show that between 65-88% of teens in the church will not attend church in their twenties.</a:t>
            </a:r>
            <a:r>
              <a:rPr lang="en-SG" dirty="0">
                <a:effectLst/>
                <a:latin typeface="Arial" panose="020B0604020202020204" pitchFamily="34" charset="0"/>
                <a:cs typeface="Arial" panose="020B0604020202020204" pitchFamily="34" charset="0"/>
              </a:rPr>
              <a:t> </a:t>
            </a:r>
          </a:p>
          <a:p>
            <a:pPr eaLnBrk="1" hangingPunct="1">
              <a:defRPr/>
            </a:pPr>
            <a:endParaRPr lang="en-SG" dirty="0">
              <a:effectLst/>
              <a:latin typeface="Arial" panose="020B0604020202020204" pitchFamily="34" charset="0"/>
              <a:cs typeface="Arial" panose="020B0604020202020204" pitchFamily="34" charset="0"/>
            </a:endParaRPr>
          </a:p>
          <a:p>
            <a:pPr eaLnBrk="1" hangingPunct="1">
              <a:defRPr/>
            </a:pPr>
            <a:r>
              <a:rPr lang="en-SG" dirty="0">
                <a:effectLst/>
                <a:latin typeface="Arial" panose="020B0604020202020204" pitchFamily="34" charset="0"/>
                <a:cs typeface="Arial" panose="020B0604020202020204" pitchFamily="34" charset="0"/>
              </a:rPr>
              <a:t>________________</a:t>
            </a:r>
          </a:p>
          <a:p>
            <a:pPr eaLnBrk="1" hangingPunct="1">
              <a:defRPr/>
            </a:pP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From Carl </a:t>
            </a:r>
            <a:r>
              <a:rPr lang="en-US" dirty="0" err="1">
                <a:latin typeface="Arial" panose="020B0604020202020204" pitchFamily="34" charset="0"/>
                <a:cs typeface="Arial" panose="020B0604020202020204" pitchFamily="34" charset="0"/>
              </a:rPr>
              <a:t>Kerby</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Following is the entire quote that was in Terry Mortenson’s newsletter. My source was the 7/26/02 issue of Pastor</a:t>
            </a:r>
            <a:r>
              <a:rPr lang="fr-FR" altLang="ja-JP"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 Weekly Briefing published by the Pastoral Ministries department of Focus on the Family.</a:t>
            </a:r>
          </a:p>
          <a:p>
            <a:pPr eaLnBrk="1" hangingPunct="1">
              <a:defRPr/>
            </a:pPr>
            <a:r>
              <a:rPr lang="en-US"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American Family In Crises </a:t>
            </a:r>
            <a:r>
              <a:rPr lang="en-US" dirty="0">
                <a:latin typeface="Arial" panose="020B0604020202020204" pitchFamily="34" charset="0"/>
                <a:cs typeface="Arial" panose="020B0604020202020204" pitchFamily="34" charset="0"/>
              </a:rPr>
              <a:t>Research by the Southern Baptist Council on Family Life has uncovered some disturbing facts that are leading the group to emphasize the need to rebuild the American family.</a:t>
            </a:r>
          </a:p>
          <a:p>
            <a:pPr eaLnBrk="1" hangingPunct="1">
              <a:defRPr/>
            </a:pPr>
            <a:r>
              <a:rPr lang="en-US" dirty="0">
                <a:latin typeface="Arial" panose="020B0604020202020204" pitchFamily="34" charset="0"/>
                <a:cs typeface="Arial" panose="020B0604020202020204" pitchFamily="34" charset="0"/>
              </a:rPr>
              <a:t>§         88% of the children raised in evangelical homes leave church at the age of 18, never to return.</a:t>
            </a:r>
          </a:p>
          <a:p>
            <a:pPr eaLnBrk="1" hangingPunct="1">
              <a:defRPr/>
            </a:pPr>
            <a:r>
              <a:rPr lang="en-US" dirty="0">
                <a:latin typeface="Arial" panose="020B0604020202020204" pitchFamily="34" charset="0"/>
                <a:cs typeface="Arial" panose="020B0604020202020204" pitchFamily="34" charset="0"/>
              </a:rPr>
              <a:t>§         The divorce ratio among members of evangelical churches is virtually the same as non-church members.</a:t>
            </a:r>
          </a:p>
          <a:p>
            <a:pPr eaLnBrk="1" hangingPunct="1">
              <a:defRPr/>
            </a:pPr>
            <a:r>
              <a:rPr lang="en-US" dirty="0">
                <a:latin typeface="Arial" panose="020B0604020202020204" pitchFamily="34" charset="0"/>
                <a:cs typeface="Arial" panose="020B0604020202020204" pitchFamily="34" charset="0"/>
              </a:rPr>
              <a:t>§         One million children in the U.S. see their parents divorce.</a:t>
            </a:r>
          </a:p>
          <a:p>
            <a:pPr eaLnBrk="1" hangingPunct="1">
              <a:defRPr/>
            </a:pPr>
            <a:r>
              <a:rPr lang="en-US" dirty="0">
                <a:latin typeface="Arial" panose="020B0604020202020204" pitchFamily="34" charset="0"/>
                <a:cs typeface="Arial" panose="020B0604020202020204" pitchFamily="34" charset="0"/>
              </a:rPr>
              <a:t>§         Personal bankruptcies are at an all-time high in America.</a:t>
            </a:r>
          </a:p>
          <a:p>
            <a:pPr eaLnBrk="1" hangingPunct="1">
              <a:defRPr/>
            </a:pPr>
            <a:r>
              <a:rPr lang="en-US" dirty="0">
                <a:latin typeface="Arial" panose="020B0604020202020204" pitchFamily="34" charset="0"/>
                <a:cs typeface="Arial" panose="020B0604020202020204" pitchFamily="34" charset="0"/>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eaLnBrk="1" hangingPunct="1">
              <a:defRPr/>
            </a:pPr>
            <a:r>
              <a:rPr lang="en-US" b="1" dirty="0">
                <a:latin typeface="Arial" panose="020B0604020202020204" pitchFamily="34" charset="0"/>
                <a:cs typeface="Arial" panose="020B0604020202020204" pitchFamily="34" charset="0"/>
              </a:rPr>
              <a:t>Gary D. Foster</a:t>
            </a:r>
          </a:p>
          <a:p>
            <a:pPr eaLnBrk="1" hangingPunct="1">
              <a:defRPr/>
            </a:pPr>
            <a:r>
              <a:rPr lang="en-US" b="1" dirty="0">
                <a:latin typeface="Arial" panose="020B0604020202020204" pitchFamily="34" charset="0"/>
                <a:cs typeface="Arial" panose="020B0604020202020204" pitchFamily="34" charset="0"/>
              </a:rPr>
              <a:t>Gary D. Foster Consulting</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334 Sutherland Place</a:t>
            </a:r>
            <a:endParaRPr lang="en-US" u="sng" dirty="0">
              <a:latin typeface="Arial" panose="020B0604020202020204" pitchFamily="34" charset="0"/>
              <a:cs typeface="Arial" panose="020B0604020202020204" pitchFamily="34" charset="0"/>
            </a:endParaRPr>
          </a:p>
          <a:p>
            <a:pPr eaLnBrk="1" hangingPunct="1">
              <a:defRPr/>
            </a:pPr>
            <a:r>
              <a:rPr lang="en-US" u="sng" dirty="0">
                <a:latin typeface="Arial" panose="020B0604020202020204" pitchFamily="34" charset="0"/>
                <a:cs typeface="Arial" panose="020B0604020202020204" pitchFamily="34" charset="0"/>
              </a:rPr>
              <a:t>Manitou Springs, CO 80829</a:t>
            </a:r>
            <a:endParaRPr lang="en-US" dirty="0">
              <a:latin typeface="Arial" panose="020B0604020202020204" pitchFamily="34" charset="0"/>
              <a:cs typeface="Arial" panose="020B0604020202020204" pitchFamily="34" charset="0"/>
            </a:endParaRPr>
          </a:p>
          <a:p>
            <a:pPr eaLnBrk="1" hangingPunct="1">
              <a:defRPr/>
            </a:pPr>
            <a:r>
              <a:rPr lang="en-US" dirty="0">
                <a:latin typeface="Arial" panose="020B0604020202020204" pitchFamily="34" charset="0"/>
                <a:cs typeface="Arial" panose="020B0604020202020204" pitchFamily="34" charset="0"/>
              </a:rPr>
              <a:t>Phone: 719-685-1138    E-mail: </a:t>
            </a:r>
            <a:r>
              <a:rPr lang="en-US" dirty="0" err="1">
                <a:latin typeface="Arial" panose="020B0604020202020204" pitchFamily="34" charset="0"/>
                <a:cs typeface="Arial" panose="020B0604020202020204" pitchFamily="34" charset="0"/>
              </a:rPr>
              <a:t>GFosterCns@rmi.net</a:t>
            </a:r>
            <a:r>
              <a:rPr lang="en-US" dirty="0">
                <a:latin typeface="Arial" panose="020B0604020202020204" pitchFamily="34" charset="0"/>
                <a:cs typeface="Arial" panose="020B0604020202020204" pitchFamily="34" charset="0"/>
              </a:rPr>
              <a:t>   Website: </a:t>
            </a:r>
            <a:r>
              <a:rPr lang="en-US" dirty="0">
                <a:latin typeface="Arial" panose="020B0604020202020204" pitchFamily="34" charset="0"/>
                <a:cs typeface="Arial" panose="020B0604020202020204" pitchFamily="34" charset="0"/>
                <a:hlinkClick r:id="rId3"/>
              </a:rPr>
              <a:t>http://www.garydfoster.com/</a:t>
            </a:r>
            <a:endParaRPr lang="en-US" i="1" dirty="0">
              <a:latin typeface="Arial" panose="020B0604020202020204" pitchFamily="34" charset="0"/>
              <a:cs typeface="Arial" panose="020B0604020202020204" pitchFamily="34" charset="0"/>
            </a:endParaRPr>
          </a:p>
          <a:p>
            <a:pPr eaLnBrk="1" hangingPunct="1">
              <a:defRPr/>
            </a:pPr>
            <a:r>
              <a:rPr lang="en-US" i="1" dirty="0">
                <a:latin typeface="Arial" panose="020B0604020202020204" pitchFamily="34" charset="0"/>
                <a:cs typeface="Arial" panose="020B0604020202020204" pitchFamily="34" charset="0"/>
              </a:rPr>
              <a:t>"Helping Christian ministries &amp; product companies discover new revenue streams and to better leverage existing ones."</a:t>
            </a:r>
          </a:p>
        </p:txBody>
      </p:sp>
    </p:spTree>
    <p:extLst>
      <p:ext uri="{BB962C8B-B14F-4D97-AF65-F5344CB8AC3E}">
        <p14:creationId xmlns:p14="http://schemas.microsoft.com/office/powerpoint/2010/main" val="3952740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689438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Slide Image Placeholder 1"/>
          <p:cNvSpPr>
            <a:spLocks noGrp="1" noRot="1" noChangeAspect="1"/>
          </p:cNvSpPr>
          <p:nvPr>
            <p:ph type="sldImg"/>
          </p:nvPr>
        </p:nvSpPr>
        <p:spPr>
          <a:ln/>
        </p:spPr>
      </p:sp>
      <p:sp>
        <p:nvSpPr>
          <p:cNvPr id="30617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61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3A332-A29F-314F-8456-84FB300C807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p:cNvSpPr>
          <p:nvPr>
            <p:ph type="sldImg"/>
          </p:nvPr>
        </p:nvSpPr>
        <p:spPr>
          <a:ln/>
        </p:spPr>
      </p:sp>
      <p:sp>
        <p:nvSpPr>
          <p:cNvPr id="3102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02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EA0962-2890-034D-8ADC-12BDF221AE3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Slide Image Placeholder 1"/>
          <p:cNvSpPr>
            <a:spLocks noGrp="1" noRot="1" noChangeAspect="1"/>
          </p:cNvSpPr>
          <p:nvPr>
            <p:ph type="sldImg"/>
          </p:nvPr>
        </p:nvSpPr>
        <p:spPr>
          <a:ln/>
        </p:spPr>
      </p:sp>
      <p:sp>
        <p:nvSpPr>
          <p:cNvPr id="31232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Calibri" charset="0"/>
                <a:ea typeface="ＭＳ Ｐゴシック" charset="0"/>
                <a:cs typeface="ＭＳ Ｐゴシック" charset="0"/>
              </a:rPr>
              <a:t>Here in verses 5-11 Paul exhorted the Christians at Colossae to "put to death their sinful ways".</a:t>
            </a:r>
            <a:r>
              <a:rPr lang="en-US">
                <a:latin typeface="Times New Roman" charset="0"/>
                <a:ea typeface="ＭＳ Ｐゴシック" charset="0"/>
                <a:cs typeface="ＭＳ Ｐゴシック" charset="0"/>
              </a:rPr>
              <a:t> </a:t>
            </a:r>
          </a:p>
          <a:p>
            <a:endParaRPr lang="en-US">
              <a:latin typeface="Times New Roman"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"So put to death the sinful, earthly things lurking within you…" (NLT) parallels with what Jesus commanded in Matthew 18:9, "And if your eye causes you to sin, gouge it out and throw it away…" (NLT). Neither Christ</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nor Paul</a:t>
            </a:r>
            <a:r>
              <a:rPr lang="fr-FR">
                <a:latin typeface="Calibri" charset="0"/>
                <a:ea typeface="ＭＳ Ｐゴシック" charset="0"/>
                <a:cs typeface="ＭＳ Ｐゴシック" charset="0"/>
              </a:rPr>
              <a:t>'</a:t>
            </a:r>
            <a:r>
              <a:rPr lang="en-US">
                <a:latin typeface="Calibri" charset="0"/>
                <a:ea typeface="ＭＳ Ｐゴシック" charset="0"/>
                <a:cs typeface="ＭＳ Ｐゴシック" charset="0"/>
              </a:rPr>
              <a:t>s injunction can mean hack, hew or maim the limbs and organs of the body. The whole idea of putting to death or gouge out the eye means "doing away with what is evil" in us. </a:t>
            </a:r>
          </a:p>
          <a:p>
            <a:pPr eaLnBrk="1" hangingPunct="1">
              <a:spcBef>
                <a:spcPct val="0"/>
              </a:spcBef>
            </a:pPr>
            <a:endParaRPr lang="en-US">
              <a:latin typeface="Calibri" charset="0"/>
              <a:ea typeface="ＭＳ Ｐゴシック" charset="0"/>
              <a:cs typeface="ＭＳ Ｐゴシック" charset="0"/>
            </a:endParaRPr>
          </a:p>
          <a:p>
            <a:pPr eaLnBrk="1" hangingPunct="1">
              <a:spcBef>
                <a:spcPct val="0"/>
              </a:spcBef>
            </a:pPr>
            <a:r>
              <a:rPr lang="en-US">
                <a:latin typeface="Calibri" charset="0"/>
                <a:ea typeface="ＭＳ Ｐゴシック" charset="0"/>
                <a:cs typeface="ＭＳ Ｐゴシック" charset="0"/>
              </a:rPr>
              <a:t>And what are these sinful earthly things - the evil things in us?</a:t>
            </a:r>
          </a:p>
          <a:p>
            <a:endParaRPr lang="en-US">
              <a:latin typeface="Calibri" charset="0"/>
              <a:ea typeface="ＭＳ Ｐゴシック" charset="0"/>
              <a:cs typeface="ＭＳ Ｐゴシック" charset="0"/>
            </a:endParaRPr>
          </a:p>
        </p:txBody>
      </p:sp>
      <p:sp>
        <p:nvSpPr>
          <p:cNvPr id="3123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9E66B1-341F-0844-A14C-60CAFE34CEE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a:latin typeface="Times New Roman" charset="0"/>
                <a:ea typeface="ＭＳ Ｐゴシック" charset="0"/>
                <a:cs typeface="ＭＳ Ｐゴシック" charset="0"/>
              </a:rPr>
              <a:t>I am sure we are all no stranger to this particular word. I have not been to many countries like most of you but coming from a country like India where corruption is quite prevalent.</a:t>
            </a:r>
          </a:p>
        </p:txBody>
      </p:sp>
      <p:sp>
        <p:nvSpPr>
          <p:cNvPr id="3143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Slide Image Placeholder 1"/>
          <p:cNvSpPr>
            <a:spLocks noGrp="1" noRot="1" noChangeAspect="1"/>
          </p:cNvSpPr>
          <p:nvPr>
            <p:ph type="sldImg"/>
          </p:nvPr>
        </p:nvSpPr>
        <p:spPr>
          <a:ln/>
        </p:spPr>
      </p:sp>
      <p:sp>
        <p:nvSpPr>
          <p:cNvPr id="31437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457200" eaLnBrk="1" hangingPunct="1">
              <a:spcBef>
                <a:spcPct val="0"/>
              </a:spcBef>
            </a:pPr>
            <a:endParaRPr lang="en-US" dirty="0">
              <a:latin typeface="Times New Roman" charset="0"/>
              <a:ea typeface="ＭＳ Ｐゴシック" charset="0"/>
              <a:cs typeface="ＭＳ Ｐゴシック" charset="0"/>
            </a:endParaRPr>
          </a:p>
        </p:txBody>
      </p:sp>
      <p:sp>
        <p:nvSpPr>
          <p:cNvPr id="31437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88D71C-34D3-4F45-845C-075855E380C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8575657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Slide Image Placeholder 1"/>
          <p:cNvSpPr>
            <a:spLocks noGrp="1" noRot="1" noChangeAspect="1"/>
          </p:cNvSpPr>
          <p:nvPr>
            <p:ph type="sldImg"/>
          </p:nvPr>
        </p:nvSpPr>
        <p:spPr>
          <a:ln/>
        </p:spPr>
      </p:sp>
      <p:sp>
        <p:nvSpPr>
          <p:cNvPr id="3164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pPr defTabSz="457200" eaLnBrk="1" hangingPunct="1">
              <a:spcBef>
                <a:spcPct val="0"/>
              </a:spcBef>
            </a:pPr>
            <a:r>
              <a:rPr lang="en-US" dirty="0">
                <a:latin typeface="Times New Roman" charset="0"/>
                <a:ea typeface="ＭＳ Ｐゴシック" charset="0"/>
                <a:cs typeface="ＭＳ Ｐゴシック" charset="0"/>
              </a:rPr>
              <a:t>In my [</a:t>
            </a:r>
            <a:r>
              <a:rPr lang="en-US" dirty="0" err="1">
                <a:latin typeface="Times New Roman" charset="0"/>
                <a:ea typeface="ＭＳ Ｐゴシック" charset="0"/>
                <a:cs typeface="ＭＳ Ｐゴシック" charset="0"/>
              </a:rPr>
              <a:t>Athan’s</a:t>
            </a:r>
            <a:r>
              <a:rPr lang="en-US" dirty="0">
                <a:latin typeface="Times New Roman" charset="0"/>
                <a:ea typeface="ＭＳ Ｐゴシック" charset="0"/>
                <a:cs typeface="ＭＳ Ｐゴシック" charset="0"/>
              </a:rPr>
              <a:t>] home country of India, to get a job in govt. sector we need to pay heavy bribes to the conducting officers. </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In 2012, one of my younger brothers went for an army recruitment… physical fitness passed…written passed…medical exam passed… but was rejected because we were unable to pay the bribe around S$4000.</a:t>
            </a:r>
          </a:p>
          <a:p>
            <a:pPr defTabSz="457200" eaLnBrk="1" hangingPunct="1">
              <a:spcBef>
                <a:spcPct val="0"/>
              </a:spcBef>
            </a:pPr>
            <a:endParaRPr lang="en-US" dirty="0">
              <a:latin typeface="Times New Roman" charset="0"/>
              <a:ea typeface="ＭＳ Ｐゴシック" charset="0"/>
              <a:cs typeface="ＭＳ Ｐゴシック" charset="0"/>
            </a:endParaRPr>
          </a:p>
          <a:p>
            <a:pPr defTabSz="457200" eaLnBrk="1" hangingPunct="1">
              <a:spcBef>
                <a:spcPct val="0"/>
              </a:spcBef>
            </a:pPr>
            <a:r>
              <a:rPr lang="en-US" dirty="0">
                <a:latin typeface="Times New Roman" charset="0"/>
                <a:ea typeface="ＭＳ Ｐゴシック" charset="0"/>
                <a:cs typeface="ＭＳ Ｐゴシック" charset="0"/>
              </a:rPr>
              <a:t>It broke my brother</a:t>
            </a:r>
            <a:r>
              <a:rPr lang="fr-FR"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heart and brought frustration… your corrupt living has an adverse impact not just to you alone but to other people, especially those who are poor.</a:t>
            </a:r>
          </a:p>
        </p:txBody>
      </p:sp>
      <p:sp>
        <p:nvSpPr>
          <p:cNvPr id="3164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719768-FF63-684E-A047-E02C637A650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defTabSz="457200" eaLnBrk="1" fontAlgn="auto" hangingPunct="1">
              <a:spcBef>
                <a:spcPts val="0"/>
              </a:spcBef>
              <a:spcAft>
                <a:spcPts val="0"/>
              </a:spcAft>
              <a:defRPr/>
            </a:pPr>
            <a:r>
              <a:rPr lang="en-US" dirty="0"/>
              <a:t>Corrupt living is not just the corruption in financial matters. Paul listed a whole range of habits that tags along with corrupt living. They are </a:t>
            </a:r>
            <a:r>
              <a:rPr lang="en-US" b="1" u="sng" dirty="0">
                <a:solidFill>
                  <a:srgbClr val="FFFFFF"/>
                </a:solidFill>
                <a:effectLst>
                  <a:glow rad="101600">
                    <a:schemeClr val="tx1">
                      <a:alpha val="75000"/>
                    </a:schemeClr>
                  </a:glow>
                  <a:outerShdw blurRad="50800" dist="38100" dir="10800000" algn="r" rotWithShape="0">
                    <a:prstClr val="black">
                      <a:alpha val="40000"/>
                    </a:prstClr>
                  </a:outerShdw>
                </a:effectLst>
              </a:rPr>
              <a:t>sexual immorality, impurity, lust, and evil desires and greed.</a:t>
            </a:r>
            <a:endParaRPr lang="en-US" u="sng" dirty="0"/>
          </a:p>
          <a:p>
            <a:pPr defTabSz="457200" eaLnBrk="1" fontAlgn="auto" hangingPunct="1">
              <a:spcBef>
                <a:spcPts val="0"/>
              </a:spcBef>
              <a:spcAft>
                <a:spcPts val="0"/>
              </a:spcAft>
              <a:defRPr/>
            </a:pPr>
            <a:r>
              <a:rPr lang="en-US" dirty="0"/>
              <a:t>We need to put away our impure thoughts – thoughts such as desiring or scheming to harm people. We also need to put away sexual impurity. Singles, we no longer care what we did in the past because of our new identity as new people in Christ but from this point forth let us be sexually pure. Married people, as people of God, God demands you to be sexually faithful to your spouses. Evils such as these, and on which the apostle says God</a:t>
            </a:r>
            <a:r>
              <a:rPr lang="fr-FR" dirty="0"/>
              <a:t>'</a:t>
            </a:r>
            <a:r>
              <a:rPr lang="en-US" dirty="0"/>
              <a:t>s wrath rests, must be slain.</a:t>
            </a:r>
          </a:p>
          <a:p>
            <a:pPr>
              <a:defRPr/>
            </a:pPr>
            <a:endParaRPr lang="en-US" dirty="0"/>
          </a:p>
        </p:txBody>
      </p:sp>
      <p:sp>
        <p:nvSpPr>
          <p:cNvPr id="3184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B39F06-9F28-A74A-9927-FC9FD3A2E8A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James says "And the tongue is a flame of fire. It is a whole world of wickedness, corrupting your entire body. It can set your whole life on fire, for it is set on fire by hell itself (Jam 3:6-7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05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8E2A1F-A0CA-DD40-9CED-A47DBF18FA3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062F92-6510-0547-991C-96BB20D3D3A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175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75299" name="Rectangle 3"/>
          <p:cNvSpPr>
            <a:spLocks noGrp="1" noChangeArrowheads="1"/>
          </p:cNvSpPr>
          <p:nvPr>
            <p:ph type="body" idx="1"/>
          </p:nvPr>
        </p:nvSpPr>
        <p:spPr/>
        <p:txBody>
          <a:bodyPr/>
          <a:lstStyle/>
          <a:p>
            <a:pPr eaLnBrk="1" hangingPunct="1">
              <a:defRPr/>
            </a:pPr>
            <a:r>
              <a:rPr lang="en-US" dirty="0">
                <a:latin typeface="Arial" panose="020B0604020202020204" pitchFamily="34" charset="0"/>
                <a:cs typeface="Arial" panose="020B0604020202020204" pitchFamily="34" charset="0"/>
              </a:rPr>
              <a:t>Ken Ham &amp; Britt Beemer note this in their 2009 book. That title means that young people are in our pews physically, but their values are already gone before their bodies are.</a:t>
            </a:r>
          </a:p>
        </p:txBody>
      </p:sp>
    </p:spTree>
    <p:extLst>
      <p:ext uri="{BB962C8B-B14F-4D97-AF65-F5344CB8AC3E}">
        <p14:creationId xmlns:p14="http://schemas.microsoft.com/office/powerpoint/2010/main" val="30667827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deals with the sins of speech which seemed, like echoes of the past, to linger on the lips of the Colossians. Proverbs 18:21 says "The tongue can bring death or life; those who love to talk will reap the consequences (NLT)". Jesus Christ said "You brood of snakes! How could evil men like you speak what is good and right? For whatever is in your heart determines what you say. (Mat 12:34 NLT)". Yes we should do away with wrong conversations.</a:t>
            </a:r>
            <a:r>
              <a:rPr lang="en-SG" dirty="0"/>
              <a:t> </a:t>
            </a:r>
            <a:endParaRPr lang="en-US" dirty="0"/>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1A5C49-8A54-BC4D-B84B-34A1B807859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Do away with conversations that can cause someone to</a:t>
            </a:r>
          </a:p>
          <a:p>
            <a:pPr>
              <a:defRPr/>
            </a:pPr>
            <a:r>
              <a:rPr lang="en-US" dirty="0">
                <a:latin typeface="+mn-lt"/>
                <a:ea typeface="+mn-ea"/>
                <a:cs typeface="+mn-cs"/>
              </a:rPr>
              <a:t>1)	"Anger," and sin</a:t>
            </a:r>
          </a:p>
          <a:p>
            <a:pPr>
              <a:defRPr/>
            </a:pPr>
            <a:r>
              <a:rPr lang="en-US" dirty="0">
                <a:latin typeface="+mn-lt"/>
                <a:ea typeface="+mn-ea"/>
                <a:cs typeface="+mn-cs"/>
              </a:rPr>
              <a:t>2)	Conversations that will "Enrage"</a:t>
            </a:r>
          </a:p>
          <a:p>
            <a:pPr>
              <a:defRPr/>
            </a:pPr>
            <a:r>
              <a:rPr lang="en-US" dirty="0">
                <a:latin typeface="+mn-lt"/>
                <a:ea typeface="+mn-ea"/>
                <a:cs typeface="+mn-cs"/>
              </a:rPr>
              <a:t>3)	Talks to malign someone</a:t>
            </a:r>
            <a:r>
              <a:rPr lang="fr-FR" dirty="0">
                <a:latin typeface="+mn-lt"/>
                <a:ea typeface="+mn-ea"/>
                <a:cs typeface="+mn-cs"/>
              </a:rPr>
              <a:t>'</a:t>
            </a:r>
            <a:r>
              <a:rPr lang="en-US" dirty="0">
                <a:latin typeface="+mn-lt"/>
                <a:ea typeface="+mn-ea"/>
                <a:cs typeface="+mn-cs"/>
              </a:rPr>
              <a:t>s image;</a:t>
            </a:r>
          </a:p>
          <a:p>
            <a:pPr>
              <a:defRPr/>
            </a:pPr>
            <a:r>
              <a:rPr lang="en-US" dirty="0">
                <a:latin typeface="+mn-lt"/>
                <a:ea typeface="+mn-ea"/>
                <a:cs typeface="+mn-cs"/>
              </a:rPr>
              <a:t>4)	"Slander," i.e. blasphemy;</a:t>
            </a:r>
          </a:p>
          <a:p>
            <a:pPr>
              <a:defRPr/>
            </a:pPr>
            <a:r>
              <a:rPr lang="en-US" dirty="0">
                <a:latin typeface="+mn-lt"/>
                <a:ea typeface="+mn-ea"/>
                <a:cs typeface="+mn-cs"/>
              </a:rPr>
              <a:t>5)	"Dirty language," i.e. abusive words;</a:t>
            </a:r>
          </a:p>
          <a:p>
            <a:pPr>
              <a:defRPr/>
            </a:pPr>
            <a:r>
              <a:rPr lang="en-US" dirty="0">
                <a:latin typeface="+mn-lt"/>
                <a:ea typeface="+mn-ea"/>
                <a:cs typeface="+mn-cs"/>
              </a:rPr>
              <a:t>6)	"Falsehood," a word that needs no description. Let us not speak pretentiously but true to our words. </a:t>
            </a:r>
            <a:endParaRPr lang="en-US" dirty="0"/>
          </a:p>
        </p:txBody>
      </p:sp>
      <p:sp>
        <p:nvSpPr>
          <p:cNvPr id="32665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AA35CB-5AD8-8847-A716-D2B1EF0D676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Paul exhorted the Colossians that as new people who have put on the virtues of new life, they must also put to death the conventional distinctions which leads to divisions in the church. For we are all made new in Christ and in Christ there is no distinction between "…a Jew or a Gentile, circumcised or uncircumcised, barbaric, uncivilized, slave, or free. Christ is all that matters, and he lives in all of us (Col 3:11 NLT)".</a:t>
            </a:r>
            <a:r>
              <a:rPr lang="en-SG" dirty="0"/>
              <a:t> </a:t>
            </a:r>
            <a:endParaRPr lang="en-US" dirty="0"/>
          </a:p>
        </p:txBody>
      </p:sp>
      <p:sp>
        <p:nvSpPr>
          <p:cNvPr id="3307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5F7B47-AEB2-BC49-B680-BB1529C25D5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p:cNvSpPr>
          <p:nvPr>
            <p:ph type="sldImg"/>
          </p:nvPr>
        </p:nvSpPr>
        <p:spPr>
          <a:ln/>
        </p:spPr>
      </p:sp>
      <p:sp>
        <p:nvSpPr>
          <p:cNvPr id="3328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If Christ have made us all one in him, shall we still continue live our life dividing among ourselves? No, I am American and I cannot be with the Indian; I am Indians and I cannot be with the Chinese, Dutch, Pilipino…</a:t>
            </a:r>
          </a:p>
        </p:txBody>
      </p:sp>
      <p:sp>
        <p:nvSpPr>
          <p:cNvPr id="3328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FAE866-D2A8-104B-8087-FCE513B785B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p:cNvSpPr>
          <p:nvPr>
            <p:ph type="sldImg"/>
          </p:nvPr>
        </p:nvSpPr>
        <p:spPr>
          <a:ln/>
        </p:spPr>
      </p:sp>
      <p:sp>
        <p:nvSpPr>
          <p:cNvPr id="3348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1)	Ethnic distinctions: "Greek and Jew". Let us stop drawing boundaries along the line of our ethnic groups. </a:t>
            </a:r>
          </a:p>
          <a:p>
            <a:r>
              <a:rPr lang="en-US">
                <a:latin typeface="Times New Roman" charset="0"/>
                <a:ea typeface="ＭＳ Ｐゴシック" charset="0"/>
                <a:cs typeface="ＭＳ Ｐゴシック" charset="0"/>
              </a:rPr>
              <a:t>2)	Ceremonial: "circumcision or un-circumcision". The Jewish Christians emphasized so much on ritual purity and that is one of the main contention among the believers in early church. Let us put away that "my denomination is better than yours!" but rather practice what the Bible teach us.	</a:t>
            </a:r>
          </a:p>
          <a:p>
            <a:r>
              <a:rPr lang="en-US">
                <a:latin typeface="Times New Roman" charset="0"/>
                <a:ea typeface="ＭＳ Ｐゴシック" charset="0"/>
                <a:cs typeface="ＭＳ Ｐゴシック" charset="0"/>
              </a:rPr>
              <a:t>3)	Distinctions of culture: "barbarian, uncivilized". Unable to appreciate different culture is often the many causes of conflicts. In India, almost every week we have a report of the people from northeastern India and the mainlanders having clashes because we cannot accept and appreciate our culture.</a:t>
            </a:r>
          </a:p>
          <a:p>
            <a:r>
              <a:rPr lang="en-US">
                <a:latin typeface="Times New Roman" charset="0"/>
                <a:ea typeface="ＭＳ Ｐゴシック" charset="0"/>
                <a:cs typeface="ＭＳ Ｐゴシック" charset="0"/>
              </a:rPr>
              <a:t>4)	Social: "slave and free." Here the word slave seems to have special reference here to the runaway slave (Onesimus) who was going to carry to his master the apostle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letter, and who was to be received as a brother both of Philemon and Paul. But the point Paul wants to underscore is that there is no longer hierarchical systems in our new identity with Christ.</a:t>
            </a:r>
          </a:p>
          <a:p>
            <a:endParaRPr lang="en-US">
              <a:latin typeface="Times New Roman" charset="0"/>
              <a:ea typeface="ＭＳ Ｐゴシック" charset="0"/>
              <a:cs typeface="ＭＳ Ｐゴシック" charset="0"/>
            </a:endParaRPr>
          </a:p>
        </p:txBody>
      </p:sp>
      <p:sp>
        <p:nvSpPr>
          <p:cNvPr id="3348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09F7A4A-49A2-F149-B07C-1E5F02B7774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Slide Image Placeholder 1"/>
          <p:cNvSpPr>
            <a:spLocks noGrp="1" noRot="1" noChangeAspect="1"/>
          </p:cNvSpPr>
          <p:nvPr>
            <p:ph type="sldImg"/>
          </p:nvPr>
        </p:nvSpPr>
        <p:spPr>
          <a:ln/>
        </p:spPr>
      </p:sp>
      <p:sp>
        <p:nvSpPr>
          <p:cNvPr id="3368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am glad that here at CIC… I learnt to realize that I need to come down.</a:t>
            </a:r>
          </a:p>
        </p:txBody>
      </p:sp>
      <p:sp>
        <p:nvSpPr>
          <p:cNvPr id="3368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6A331A-3539-3844-A266-A7EF5977D21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p:cNvSpPr>
          <p:nvPr>
            <p:ph type="sldImg"/>
          </p:nvPr>
        </p:nvSpPr>
        <p:spPr>
          <a:ln/>
        </p:spPr>
      </p:sp>
      <p:sp>
        <p:nvSpPr>
          <p:cNvPr id="3389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Let us put away our old sinful habits – things which Christ has already taken it off from us by his death so that we may put on the new dress of grace. Through Christ</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death we now have the power the put off our old sinful habits. We can now make a choice to put to death our bad habits – the old man or to let it rule over us and prevent us from living a free life in Christ. Christ has put to death our sinful habits, he have taken away our sinful clothes, lets us not go back to those old ways again but put on the virtues of new life and live as new people made alive in Christ.</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What are these grace of Christ that we are to put on as his new people made alive in him?</a:t>
            </a:r>
          </a:p>
        </p:txBody>
      </p:sp>
      <p:sp>
        <p:nvSpPr>
          <p:cNvPr id="3389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68E43A-D262-5648-9425-995E6427C1DE}"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Put on... compassion. “</a:t>
            </a:r>
            <a:r>
              <a:rPr lang="en-SG" dirty="0">
                <a:latin typeface="+mn-lt"/>
                <a:ea typeface="+mn-ea"/>
                <a:cs typeface="+mn-cs"/>
              </a:rPr>
              <a:t>Since God chose you to be the holy people he loves, you must clothe yourselves with tenderhearted mercy, kindness, humility, gentleness, and patience” (3:12 NLT).</a:t>
            </a:r>
            <a:endParaRPr lang="en-US" dirty="0"/>
          </a:p>
          <a:p>
            <a:pPr>
              <a:defRPr/>
            </a:pPr>
            <a:endParaRPr lang="en-US" dirty="0"/>
          </a:p>
          <a:p>
            <a:pPr>
              <a:defRPr/>
            </a:pPr>
            <a:r>
              <a:rPr lang="en-US" dirty="0"/>
              <a:t>When we are clothed with compassion, we show kindness, humility, gentleness and patience for one another. In the gospel accounts, we know that when Jesus saw the crowds he was filed with compassion (Matt. 9:36; Mk. 6:34). Again in the Gospel of Mark when Jesus saw a leper asking him to heal him of his leprosy, Jesus was moved with compassion and he healed. Elsewhere in the Bible, </a:t>
            </a:r>
            <a:r>
              <a:rPr lang="en-US" dirty="0" err="1"/>
              <a:t>Exod</a:t>
            </a:r>
            <a:r>
              <a:rPr lang="en-US" dirty="0"/>
              <a:t> 34:6; 2 </a:t>
            </a:r>
            <a:r>
              <a:rPr lang="en-US" dirty="0" err="1"/>
              <a:t>Chron</a:t>
            </a:r>
            <a:r>
              <a:rPr lang="en-US" dirty="0"/>
              <a:t> 30:9; </a:t>
            </a:r>
            <a:r>
              <a:rPr lang="en-US" dirty="0" err="1"/>
              <a:t>Neh</a:t>
            </a:r>
            <a:r>
              <a:rPr lang="en-US" dirty="0"/>
              <a:t> 9:17, 31; </a:t>
            </a:r>
            <a:r>
              <a:rPr lang="en-US" dirty="0" err="1"/>
              <a:t>Pss</a:t>
            </a:r>
            <a:r>
              <a:rPr lang="en-US" dirty="0"/>
              <a:t> 85:15; Joel 2:13; and </a:t>
            </a:r>
            <a:r>
              <a:rPr lang="en-US" dirty="0" err="1"/>
              <a:t>Jn</a:t>
            </a:r>
            <a:r>
              <a:rPr lang="en-US" dirty="0"/>
              <a:t> 4:2, this </a:t>
            </a:r>
            <a:r>
              <a:rPr lang="en-US" dirty="0" err="1"/>
              <a:t>compas-sion</a:t>
            </a:r>
            <a:r>
              <a:rPr lang="en-US" dirty="0"/>
              <a:t> is described as grace of God. Paul in Philippians 1:8 says that he love the Philippians and long for them "…with the tender compassion of Christ Jesus (NLT)". This is the compassion that we are talking about. Through Jesus Christ, God has given us this dress – this compassion which we must wear it as new people in Christ.</a:t>
            </a:r>
          </a:p>
        </p:txBody>
      </p:sp>
      <p:sp>
        <p:nvSpPr>
          <p:cNvPr id="3409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FB2616C-0CEF-8E42-8C2D-E4DA0B7A6BC1}"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When we are clothed with compassion, we can show kindness, humility, gentleness and patience to one another. In the gospel accounts, we know that when Jesus saw the crowds he was filed with compassion (Matt. 9:36; Mk. 6:34). Again in the Gospel of Mark when Jesus saw a leper asking him to heal him of his leprosy, Jesus was moved with compassion and he healed. </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Without compassion, we cannot feel for others. We cannot truly, from our hearts say that I care for you. In order to be able to care for one another we need to be clothed with the grace of compassion.</a:t>
            </a:r>
          </a:p>
        </p:txBody>
      </p:sp>
      <p:sp>
        <p:nvSpPr>
          <p:cNvPr id="347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EC8A80-FCC2-9248-AEB5-D7EBE1E67A96}"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Paul again exhort the Colossians to put on the clothes of forgiveness. “</a:t>
            </a:r>
            <a:r>
              <a:rPr lang="en-SG" dirty="0">
                <a:latin typeface="+mn-lt"/>
                <a:ea typeface="+mn-ea"/>
                <a:cs typeface="+mn-cs"/>
              </a:rPr>
              <a:t>Make allowance for each other’s faults, and forgive anyone who offends you. Remember, the Lord forgave you, so you must forgive others” (3:13 NLT).</a:t>
            </a:r>
          </a:p>
          <a:p>
            <a:pPr>
              <a:defRPr/>
            </a:pPr>
            <a:endParaRPr lang="en-SG" dirty="0">
              <a:latin typeface="+mn-lt"/>
              <a:ea typeface="+mn-ea"/>
              <a:cs typeface="+mn-cs"/>
            </a:endParaRPr>
          </a:p>
          <a:p>
            <a:pPr>
              <a:defRPr/>
            </a:pPr>
            <a:r>
              <a:rPr lang="en-US" dirty="0"/>
              <a:t>He exhorted them that they must forgive one another just as they have received forgiveness for God through Christ. The same applies for us today. We were once in a wretched state of sin. Every time we lived offending God by our thoughts, action and speech. But God forgave us and made us his children. Ephesians 4:32 clearly says that we must forgive one another just as Christ has forgiven us. </a:t>
            </a:r>
          </a:p>
          <a:p>
            <a:pPr>
              <a:defRPr/>
            </a:pPr>
            <a:endParaRPr lang="en-US" dirty="0"/>
          </a:p>
        </p:txBody>
      </p:sp>
      <p:sp>
        <p:nvSpPr>
          <p:cNvPr id="3491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2E427D-5779-624C-B57F-A1BB7715457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But for those of us older, the temptations to false teaching are also real.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even noticed how more enticing heresy is than truth? False teachers are more interesting than teachers of truth like me!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0720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Slide Image Placeholder 1"/>
          <p:cNvSpPr>
            <a:spLocks noGrp="1" noRot="1" noChangeAspect="1"/>
          </p:cNvSpPr>
          <p:nvPr>
            <p:ph type="sldImg"/>
          </p:nvPr>
        </p:nvSpPr>
        <p:spPr>
          <a:ln/>
        </p:spPr>
      </p:sp>
      <p:sp>
        <p:nvSpPr>
          <p:cNvPr id="35123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As we claim to have put to death through our union with Christ and have put on the grace of Christ – the forgiveness, I would like you to think about someone who have hurt you beyond words; whom you find it hard to forgive. And ask yourselves, </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is it really to hard for me?</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123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86E9F9-B6E3-3040-A29B-1212B42B4B0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p:cNvSpPr>
          <p:nvPr>
            <p:ph type="sldImg"/>
          </p:nvPr>
        </p:nvSpPr>
        <p:spPr>
          <a:ln/>
        </p:spPr>
      </p:sp>
      <p:sp>
        <p:nvSpPr>
          <p:cNvPr id="3532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Perhaps, the greatest story of forgiveness comes from the life of the widowed lady Gladys Staines.</a:t>
            </a:r>
          </a:p>
        </p:txBody>
      </p:sp>
      <p:sp>
        <p:nvSpPr>
          <p:cNvPr id="3532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2D4839-64C8-C043-88A4-3C8F1BA8ED10}"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Slide Image Placeholder 1"/>
          <p:cNvSpPr>
            <a:spLocks noGrp="1" noRot="1" noChangeAspect="1"/>
          </p:cNvSpPr>
          <p:nvPr>
            <p:ph type="sldImg"/>
          </p:nvPr>
        </p:nvSpPr>
        <p:spPr>
          <a:ln/>
        </p:spPr>
      </p:sp>
      <p:sp>
        <p:nvSpPr>
          <p:cNvPr id="3553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Without forgiveness, there cannot be a very strong relationship. Forgiveness is the clue that binds marriage, friendship and our relationship with one another.</a:t>
            </a:r>
          </a:p>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Sometimes, it just you that you need to forgive yourself. We cannot forgive other unless we forgive ourselves of our past foolish mistakes. At one point of time, it was very difficult for me to forgive people who have provoked me and hurt my feelings beyond words. I took revenge for every single offense they made to me. When I was young, if any of relatives scold me for good or wrong reasons, I cannot challenge them so what I did… I killed their chickens, pets… sometimes, I used to take catapult and shoot them from afar… but God worked in my and as I receive Christ, I slowly learned to forgive. It will be ungrateful on our parts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forgive one another because we have received forgiveness from God.</a:t>
            </a:r>
          </a:p>
          <a:p>
            <a:r>
              <a:rPr lang="en-US">
                <a:latin typeface="Times New Roman" charset="0"/>
                <a:ea typeface="ＭＳ Ｐゴシック" charset="0"/>
                <a:cs typeface="ＭＳ Ｐゴシック" charset="0"/>
              </a:rPr>
              <a:t>Let us put on the clothe of forgiveness.</a:t>
            </a:r>
          </a:p>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553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D27C1F-DDB1-2F45-B1DF-691D718DB7A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t>“</a:t>
            </a:r>
            <a:r>
              <a:rPr lang="en-SG" dirty="0">
                <a:latin typeface="+mn-lt"/>
                <a:ea typeface="+mn-ea"/>
                <a:cs typeface="+mn-cs"/>
              </a:rPr>
              <a:t>Above all, clothe yourselves with love, which binds us all together in perfect harmony” (3:14 NLT).</a:t>
            </a:r>
            <a:endParaRPr lang="en-US" dirty="0"/>
          </a:p>
          <a:p>
            <a:pPr>
              <a:defRPr/>
            </a:pPr>
            <a:endParaRPr lang="en-US" dirty="0"/>
          </a:p>
          <a:p>
            <a:pPr>
              <a:defRPr/>
            </a:pPr>
            <a:r>
              <a:rPr lang="en-US" dirty="0"/>
              <a:t>As we put on the grace clothe of compassion, forgiveness, let us complete it by putting on the clothes of love. Paul said here that it is love that binds everything. Perhaps his best teaching about love is recorded in 1 Corinthians 13. 1 John 4:8 says God is love. As his children, let us also love one another. Let us adorn ourselves with love because love expresses the willingness of the person to give himself to the good of others.</a:t>
            </a:r>
          </a:p>
          <a:p>
            <a:pPr>
              <a:defRPr/>
            </a:pPr>
            <a:endParaRPr lang="en-US" dirty="0"/>
          </a:p>
        </p:txBody>
      </p:sp>
      <p:sp>
        <p:nvSpPr>
          <p:cNvPr id="35737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26876-6FE8-2F48-904B-469C48B04BB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a:ln/>
        </p:spPr>
      </p:sp>
      <p:sp>
        <p:nvSpPr>
          <p:cNvPr id="3594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Forgiven but I cannot love this man… This is a litmus test for us as Christians. We can forgive but choose not to love. If we truly forgive someone why can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we love? If you have some conflicts with your spouses, parents, friends, room mates in the past or recently, and if you say you have forgiven them but still cannot love, take this as God speaking to you today and accept it as a challenge to love that person.</a:t>
            </a:r>
          </a:p>
        </p:txBody>
      </p:sp>
      <p:sp>
        <p:nvSpPr>
          <p:cNvPr id="3594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A54A78-A098-5247-90BE-0FB759453894}"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We are given the grace to live our life as victors in Christ. God in his grace have set us free by</a:t>
            </a: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off the old clothes by making us die to the sins of</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corrupt living</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wrong conversation</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conventional distinctions, and by enabling us to</a:t>
            </a:r>
          </a:p>
          <a:p>
            <a:pPr marL="285750" indent="-285750">
              <a:buFontTx/>
              <a:buAutoNum type="romanUcPeriod"/>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marL="285750" indent="-285750">
              <a:buFontTx/>
              <a:buAutoNum type="romanUcPeriod"/>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Put on the grace of Christ</a:t>
            </a:r>
            <a:br>
              <a:rPr lang="en-US"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a. compassion</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b. forgiveness</a:t>
            </a: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	c. love</a:t>
            </a:r>
          </a:p>
          <a:p>
            <a:pPr>
              <a:defRPr/>
            </a:pPr>
            <a:endParaRPr lang="en-US" dirty="0">
              <a:solidFill>
                <a:srgbClr val="FFFFFF"/>
              </a:solidFill>
              <a:effectLst>
                <a:glow rad="101600">
                  <a:schemeClr val="tx1">
                    <a:alpha val="75000"/>
                  </a:schemeClr>
                </a:glow>
                <a:outerShdw blurRad="50800" dist="38100" dir="10800000" algn="r" rotWithShape="0">
                  <a:prstClr val="black">
                    <a:alpha val="40000"/>
                  </a:prstClr>
                </a:outerShdw>
              </a:effectLst>
            </a:endParaRPr>
          </a:p>
          <a:p>
            <a:pPr>
              <a:defRPr/>
            </a:pPr>
            <a:r>
              <a:rPr lang="en-US" dirty="0">
                <a:solidFill>
                  <a:srgbClr val="FFFFFF"/>
                </a:solidFill>
                <a:effectLst>
                  <a:glow rad="101600">
                    <a:schemeClr val="tx1">
                      <a:alpha val="75000"/>
                    </a:schemeClr>
                  </a:glow>
                  <a:outerShdw blurRad="50800" dist="38100" dir="10800000" algn="r" rotWithShape="0">
                    <a:prstClr val="black">
                      <a:alpha val="40000"/>
                    </a:prstClr>
                  </a:outerShdw>
                </a:effectLst>
              </a:rPr>
              <a:t>Now let us go back to the questions we asked in the beginning:</a:t>
            </a:r>
            <a:endParaRPr lang="en-US" dirty="0"/>
          </a:p>
        </p:txBody>
      </p:sp>
      <p:sp>
        <p:nvSpPr>
          <p:cNvPr id="36352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F1B595-91AE-C445-90CC-50890AA48837}"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Slide Image Placeholder 1"/>
          <p:cNvSpPr>
            <a:spLocks noGrp="1" noRot="1" noChangeAspect="1"/>
          </p:cNvSpPr>
          <p:nvPr>
            <p:ph type="sldImg"/>
          </p:nvPr>
        </p:nvSpPr>
        <p:spPr>
          <a:ln/>
        </p:spPr>
      </p:sp>
      <p:sp>
        <p:nvSpPr>
          <p:cNvPr id="3655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We have been given the grace to live our life as new people in Christ. As new people we are to adorn ourselves with the virtues – the dress of new life. If we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on or cloth our body with clothes, then we all know we will be naked. If we are naked, we are susceptible to heat, cold, insect bites and vulnerable to hosts of dangers. </a:t>
            </a:r>
          </a:p>
          <a:p>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If you don</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t put off the grave clothes and put on the new virtues of life – i.e the grace of Christ, then we are naked Christians – naked and exposed to hosts of sins lurking around us. We will be tempted to anger and commit sin, we will want to hate people, we will be haunted by our painful past experience, we will go back to sexually immoral lives.</a:t>
            </a:r>
          </a:p>
          <a:p>
            <a:pPr eaLnBrk="1" hangingPunct="1">
              <a:spcBef>
                <a:spcPct val="0"/>
              </a:spcBef>
            </a:pPr>
            <a:endParaRPr lang="en-US">
              <a:latin typeface="Times New Roman" charset="0"/>
              <a:ea typeface="ＭＳ Ｐゴシック" charset="0"/>
              <a:cs typeface="ＭＳ Ｐゴシック" charset="0"/>
            </a:endParaRPr>
          </a:p>
          <a:p>
            <a:pPr eaLnBrk="1" hangingPunct="1">
              <a:spcBef>
                <a:spcPct val="0"/>
              </a:spcBef>
            </a:pPr>
            <a:r>
              <a:rPr lang="en-US">
                <a:latin typeface="Times New Roman" charset="0"/>
                <a:ea typeface="ＭＳ Ｐゴシック" charset="0"/>
                <a:cs typeface="ＭＳ Ｐゴシック" charset="0"/>
              </a:rPr>
              <a:t>Are there any grave clothes on you that you need to remove? Think about this.</a:t>
            </a:r>
          </a:p>
          <a:p>
            <a:pPr eaLnBrk="1" hangingPunct="1">
              <a:spcBef>
                <a:spcPct val="0"/>
              </a:spcBef>
            </a:pPr>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
        <p:nvSpPr>
          <p:cNvPr id="3655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9A8E6E-00CA-8948-A54B-2E165F63F363}"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C58A8-01F8-8D40-8E71-0B9F8107F6F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nl-NL">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6F5C88-1A86-5F4E-97A9-BC4A7FBEDA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064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panose="020B0604020202020204" pitchFamily="34" charset="0"/>
                <a:cs typeface="Arial" panose="020B0604020202020204" pitchFamily="34" charset="0"/>
              </a:rPr>
              <a:t>There is an allurement for men where sex continues in the afterlife. That is Mormonism and Islam.</a:t>
            </a:r>
          </a:p>
          <a:p>
            <a:r>
              <a:rPr lang="en-SG" dirty="0">
                <a:latin typeface="Arial" panose="020B0604020202020204" pitchFamily="34" charset="0"/>
                <a:cs typeface="Arial" panose="020B0604020202020204" pitchFamily="34" charset="0"/>
              </a:rPr>
              <a:t>How cool to die and then go create your own planet and populate it with your harem—Mormonism again.</a:t>
            </a:r>
          </a:p>
          <a:p>
            <a:r>
              <a:rPr lang="en-SG" dirty="0">
                <a:latin typeface="Arial" panose="020B0604020202020204" pitchFamily="34" charset="0"/>
                <a:cs typeface="Arial" panose="020B0604020202020204" pitchFamily="34" charset="0"/>
              </a:rPr>
              <a:t>Most false teaching doesn’t get convicting with talk about sin—or make you feel bad. </a:t>
            </a:r>
          </a:p>
          <a:p>
            <a:r>
              <a:rPr lang="en-SG" dirty="0">
                <a:latin typeface="Arial" panose="020B0604020202020204" pitchFamily="34" charset="0"/>
                <a:cs typeface="Arial" panose="020B0604020202020204" pitchFamily="34" charset="0"/>
              </a:rPr>
              <a:t>I have a relative tell me that we can still live like we want and be “very spiritual.”</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371112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6777110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95051006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Guard yourself from heresy by embracing the deity and supremacy of Christ over all things.</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90108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Protect yourself from heresy by your pure lifestyle</a:t>
            </a:r>
            <a:r>
              <a:rPr lang="en-SG"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6590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4345026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Here in verses 5-11 Paul exhorted the Christians at Colossae to "put to death their sinful ways".</a:t>
            </a:r>
            <a:r>
              <a:rPr lang="en-SG" dirty="0"/>
              <a:t> </a:t>
            </a:r>
          </a:p>
        </p:txBody>
      </p:sp>
      <p:sp>
        <p:nvSpPr>
          <p:cNvPr id="3082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EAC4EF-1A05-C24A-9D80-714F4CEFD97C}"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13219661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39F1B5-E405-4D49-8AB2-F69B189BA2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937185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p:cNvSpPr>
          <p:nvPr>
            <p:ph type="sldImg"/>
          </p:nvPr>
        </p:nvSpPr>
        <p:spPr>
          <a:ln/>
        </p:spPr>
      </p:sp>
      <p:sp>
        <p:nvSpPr>
          <p:cNvPr id="30208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will put off the shabby clothes….</a:t>
            </a:r>
          </a:p>
        </p:txBody>
      </p:sp>
      <p:sp>
        <p:nvSpPr>
          <p:cNvPr id="30208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BF161-2B51-1B46-9F33-D1254941C04D}"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40877383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978363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Need: So what is your strategy to stay faithful to the Lord so you don’t fall prey to heresy?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What should you being doing to avoid false teaching?</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much should you study these groups?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How do you avoid becoming part of the statistics of those who abandon the Lord Jesus? Today we will answer this question…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937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What ways can we prevent heretical ideas from capturing us in their snare?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769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45239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98069076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3E112104-4055-4845-AFBE-01B3D284B4FD}" type="slidenum">
              <a:rPr lang="en-US"/>
              <a:pPr>
                <a:defRPr/>
              </a:pPr>
              <a:t>‹#›</a:t>
            </a:fld>
            <a:endParaRPr lang="en-US"/>
          </a:p>
        </p:txBody>
      </p:sp>
    </p:spTree>
    <p:extLst>
      <p:ext uri="{BB962C8B-B14F-4D97-AF65-F5344CB8AC3E}">
        <p14:creationId xmlns:p14="http://schemas.microsoft.com/office/powerpoint/2010/main" val="35857512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C35A5553-B581-C040-A4BE-BA6CAFA0D81A}" type="slidenum">
              <a:rPr lang="en-US"/>
              <a:pPr>
                <a:defRPr/>
              </a:pPr>
              <a:t>‹#›</a:t>
            </a:fld>
            <a:endParaRPr lang="en-US"/>
          </a:p>
        </p:txBody>
      </p:sp>
    </p:spTree>
    <p:extLst>
      <p:ext uri="{BB962C8B-B14F-4D97-AF65-F5344CB8AC3E}">
        <p14:creationId xmlns:p14="http://schemas.microsoft.com/office/powerpoint/2010/main" val="32990579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A0BE442E-83CD-8E42-8D2C-3D9862F56E4E}" type="slidenum">
              <a:rPr lang="en-US"/>
              <a:pPr>
                <a:defRPr/>
              </a:pPr>
              <a:t>‹#›</a:t>
            </a:fld>
            <a:endParaRPr lang="en-US"/>
          </a:p>
        </p:txBody>
      </p:sp>
    </p:spTree>
    <p:extLst>
      <p:ext uri="{BB962C8B-B14F-4D97-AF65-F5344CB8AC3E}">
        <p14:creationId xmlns:p14="http://schemas.microsoft.com/office/powerpoint/2010/main" val="394644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616CBA6-3CF3-3840-B3B0-14B707A93C84}" type="slidenum">
              <a:rPr lang="en-US"/>
              <a:pPr>
                <a:defRPr/>
              </a:pPr>
              <a:t>‹#›</a:t>
            </a:fld>
            <a:endParaRPr lang="en-US"/>
          </a:p>
        </p:txBody>
      </p:sp>
    </p:spTree>
    <p:extLst>
      <p:ext uri="{BB962C8B-B14F-4D97-AF65-F5344CB8AC3E}">
        <p14:creationId xmlns:p14="http://schemas.microsoft.com/office/powerpoint/2010/main" val="28353226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defRPr>
                <a:latin typeface="Tahoma" charset="0"/>
                <a:ea typeface="ＭＳ Ｐゴシック" charset="0"/>
                <a:cs typeface="ＭＳ Ｐゴシック" charset="0"/>
              </a:defRPr>
            </a:lvl1pPr>
          </a:lstStyle>
          <a:p>
            <a:pPr>
              <a:defRPr/>
            </a:pPr>
            <a:fld id="{743429E0-1A04-A94E-874A-B6ADFC11F1D3}" type="datetime1">
              <a:rPr lang="en-US"/>
              <a:pPr>
                <a:defRPr/>
              </a:pPr>
              <a:t>4/7/22</a:t>
            </a:fld>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605C8F56-D92D-5C4A-B84A-3427CF30195E}" type="slidenum">
              <a:rPr lang="en-US"/>
              <a:pPr>
                <a:defRPr/>
              </a:pPr>
              <a:t>‹#›</a:t>
            </a:fld>
            <a:endParaRPr lang="en-US"/>
          </a:p>
        </p:txBody>
      </p:sp>
    </p:spTree>
    <p:extLst>
      <p:ext uri="{BB962C8B-B14F-4D97-AF65-F5344CB8AC3E}">
        <p14:creationId xmlns:p14="http://schemas.microsoft.com/office/powerpoint/2010/main" val="376054318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37576156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261925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22687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31931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3483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420906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146265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837182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38335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466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75747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045949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60917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pitchFamily="-111" charset="0"/>
                <a:ea typeface="+mn-ea"/>
                <a:cs typeface="+mn-cs"/>
              </a:defRPr>
            </a:lvl1pPr>
          </a:lstStyle>
          <a:p>
            <a:pPr>
              <a:defRPr/>
            </a:pPr>
            <a:endParaRPr lang="nl-NL"/>
          </a:p>
        </p:txBody>
      </p:sp>
      <p:sp>
        <p:nvSpPr>
          <p:cNvPr id="6" name="Rectangle 5"/>
          <p:cNvSpPr>
            <a:spLocks noGrp="1" noChangeArrowheads="1"/>
          </p:cNvSpPr>
          <p:nvPr>
            <p:ph type="ftr" sz="quarter" idx="11"/>
          </p:nvPr>
        </p:nvSpPr>
        <p:spPr/>
        <p:txBody>
          <a:bodyPr/>
          <a:lstStyle>
            <a:lvl1pPr>
              <a:defRPr>
                <a:latin typeface="Times New Roman" pitchFamily="-111" charset="0"/>
                <a:ea typeface="+mn-ea"/>
                <a:cs typeface="+mn-cs"/>
              </a:defRPr>
            </a:lvl1pPr>
          </a:lstStyle>
          <a:p>
            <a:pPr>
              <a:defRPr/>
            </a:pPr>
            <a:endParaRPr lang="nl-NL"/>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C71700DC-462D-2640-98CB-9295E41EE99E}" type="slidenum">
              <a:rPr lang="en-US"/>
              <a:pPr>
                <a:defRPr/>
              </a:pPr>
              <a:t>‹#›</a:t>
            </a:fld>
            <a:endParaRPr lang="en-US"/>
          </a:p>
        </p:txBody>
      </p:sp>
    </p:spTree>
    <p:extLst>
      <p:ext uri="{BB962C8B-B14F-4D97-AF65-F5344CB8AC3E}">
        <p14:creationId xmlns:p14="http://schemas.microsoft.com/office/powerpoint/2010/main" val="12722272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C85BC1-AB34-1A4D-ABE5-4720F6173650}" type="slidenum">
              <a:rPr lang="en-US"/>
              <a:pPr>
                <a:defRPr/>
              </a:pPr>
              <a:t>‹#›</a:t>
            </a:fld>
            <a:endParaRPr lang="en-US"/>
          </a:p>
        </p:txBody>
      </p:sp>
    </p:spTree>
    <p:extLst>
      <p:ext uri="{BB962C8B-B14F-4D97-AF65-F5344CB8AC3E}">
        <p14:creationId xmlns:p14="http://schemas.microsoft.com/office/powerpoint/2010/main" val="3134331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960F1D-CA70-C04F-B69C-6E5290330C0F}" type="slidenum">
              <a:rPr lang="en-US"/>
              <a:pPr>
                <a:defRPr/>
              </a:pPr>
              <a:t>‹#›</a:t>
            </a:fld>
            <a:endParaRPr lang="en-US"/>
          </a:p>
        </p:txBody>
      </p:sp>
    </p:spTree>
    <p:extLst>
      <p:ext uri="{BB962C8B-B14F-4D97-AF65-F5344CB8AC3E}">
        <p14:creationId xmlns:p14="http://schemas.microsoft.com/office/powerpoint/2010/main" val="3003986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167689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42528-C4D2-454F-AFE2-99916DD8D4F0}" type="slidenum">
              <a:rPr lang="en-US"/>
              <a:pPr>
                <a:defRPr/>
              </a:pPr>
              <a:t>‹#›</a:t>
            </a:fld>
            <a:endParaRPr lang="en-US"/>
          </a:p>
        </p:txBody>
      </p:sp>
    </p:spTree>
    <p:extLst>
      <p:ext uri="{BB962C8B-B14F-4D97-AF65-F5344CB8AC3E}">
        <p14:creationId xmlns:p14="http://schemas.microsoft.com/office/powerpoint/2010/main" val="234518761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767E79-8FF2-4143-A915-49BAF821000B}" type="slidenum">
              <a:rPr lang="en-US"/>
              <a:pPr>
                <a:defRPr/>
              </a:pPr>
              <a:t>‹#›</a:t>
            </a:fld>
            <a:endParaRPr lang="en-US"/>
          </a:p>
        </p:txBody>
      </p:sp>
    </p:spTree>
    <p:extLst>
      <p:ext uri="{BB962C8B-B14F-4D97-AF65-F5344CB8AC3E}">
        <p14:creationId xmlns:p14="http://schemas.microsoft.com/office/powerpoint/2010/main" val="178724136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02928C9-5D75-6E48-9CD7-4305E051894F}" type="slidenum">
              <a:rPr lang="en-US"/>
              <a:pPr>
                <a:defRPr/>
              </a:pPr>
              <a:t>‹#›</a:t>
            </a:fld>
            <a:endParaRPr lang="en-US"/>
          </a:p>
        </p:txBody>
      </p:sp>
    </p:spTree>
    <p:extLst>
      <p:ext uri="{BB962C8B-B14F-4D97-AF65-F5344CB8AC3E}">
        <p14:creationId xmlns:p14="http://schemas.microsoft.com/office/powerpoint/2010/main" val="16895767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0FE248-0D3C-EA4C-AD70-1B20DE23FB8F}" type="slidenum">
              <a:rPr lang="en-US"/>
              <a:pPr>
                <a:defRPr/>
              </a:pPr>
              <a:t>‹#›</a:t>
            </a:fld>
            <a:endParaRPr lang="en-US"/>
          </a:p>
        </p:txBody>
      </p:sp>
    </p:spTree>
    <p:extLst>
      <p:ext uri="{BB962C8B-B14F-4D97-AF65-F5344CB8AC3E}">
        <p14:creationId xmlns:p14="http://schemas.microsoft.com/office/powerpoint/2010/main" val="21485319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F19644-E618-7149-A24B-2E95350AC9CF}" type="slidenum">
              <a:rPr lang="en-US"/>
              <a:pPr>
                <a:defRPr/>
              </a:pPr>
              <a:t>‹#›</a:t>
            </a:fld>
            <a:endParaRPr lang="en-US"/>
          </a:p>
        </p:txBody>
      </p:sp>
    </p:spTree>
    <p:extLst>
      <p:ext uri="{BB962C8B-B14F-4D97-AF65-F5344CB8AC3E}">
        <p14:creationId xmlns:p14="http://schemas.microsoft.com/office/powerpoint/2010/main" val="32266923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D11754-C035-C34B-8EE0-B090974C29B6}" type="slidenum">
              <a:rPr lang="en-US"/>
              <a:pPr>
                <a:defRPr/>
              </a:pPr>
              <a:t>‹#›</a:t>
            </a:fld>
            <a:endParaRPr lang="en-US"/>
          </a:p>
        </p:txBody>
      </p:sp>
    </p:spTree>
    <p:extLst>
      <p:ext uri="{BB962C8B-B14F-4D97-AF65-F5344CB8AC3E}">
        <p14:creationId xmlns:p14="http://schemas.microsoft.com/office/powerpoint/2010/main" val="366995287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5DC67D-94F0-CB45-AB1B-450BB2750AC2}" type="slidenum">
              <a:rPr lang="en-US"/>
              <a:pPr>
                <a:defRPr/>
              </a:pPr>
              <a:t>‹#›</a:t>
            </a:fld>
            <a:endParaRPr lang="en-US"/>
          </a:p>
        </p:txBody>
      </p:sp>
    </p:spTree>
    <p:extLst>
      <p:ext uri="{BB962C8B-B14F-4D97-AF65-F5344CB8AC3E}">
        <p14:creationId xmlns:p14="http://schemas.microsoft.com/office/powerpoint/2010/main" val="22251887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651F66-44B9-F244-9CA2-26C8A294D8A0}" type="slidenum">
              <a:rPr lang="en-US"/>
              <a:pPr>
                <a:defRPr/>
              </a:pPr>
              <a:t>‹#›</a:t>
            </a:fld>
            <a:endParaRPr lang="en-US"/>
          </a:p>
        </p:txBody>
      </p:sp>
    </p:spTree>
    <p:extLst>
      <p:ext uri="{BB962C8B-B14F-4D97-AF65-F5344CB8AC3E}">
        <p14:creationId xmlns:p14="http://schemas.microsoft.com/office/powerpoint/2010/main" val="4587744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256947-9626-8C48-960E-F0EE7023DADE}" type="slidenum">
              <a:rPr lang="en-US"/>
              <a:pPr>
                <a:defRPr/>
              </a:pPr>
              <a:t>‹#›</a:t>
            </a:fld>
            <a:endParaRPr lang="en-US"/>
          </a:p>
        </p:txBody>
      </p:sp>
    </p:spTree>
    <p:extLst>
      <p:ext uri="{BB962C8B-B14F-4D97-AF65-F5344CB8AC3E}">
        <p14:creationId xmlns:p14="http://schemas.microsoft.com/office/powerpoint/2010/main" val="23767690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D59B0F8-4CA7-1847-B5BB-2B86E600C251}" type="slidenum">
              <a:rPr lang="en-US"/>
              <a:pPr>
                <a:defRPr/>
              </a:pPr>
              <a:t>‹#›</a:t>
            </a:fld>
            <a:endParaRPr lang="en-US"/>
          </a:p>
        </p:txBody>
      </p:sp>
    </p:spTree>
    <p:extLst>
      <p:ext uri="{BB962C8B-B14F-4D97-AF65-F5344CB8AC3E}">
        <p14:creationId xmlns:p14="http://schemas.microsoft.com/office/powerpoint/2010/main" val="1562077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945435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F30639-C478-8344-8E9B-D373F20E2B80}" type="slidenum">
              <a:rPr lang="en-US"/>
              <a:pPr>
                <a:defRPr/>
              </a:pPr>
              <a:t>‹#›</a:t>
            </a:fld>
            <a:endParaRPr lang="en-US"/>
          </a:p>
        </p:txBody>
      </p:sp>
    </p:spTree>
    <p:extLst>
      <p:ext uri="{BB962C8B-B14F-4D97-AF65-F5344CB8AC3E}">
        <p14:creationId xmlns:p14="http://schemas.microsoft.com/office/powerpoint/2010/main" val="33386739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41590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9DF84613-E694-3F49-B266-E797440A009B}" type="slidenum">
              <a:rPr lang="en-US"/>
              <a:pPr>
                <a:defRPr/>
              </a:pPr>
              <a:t>‹#›</a:t>
            </a:fld>
            <a:endParaRPr lang="en-US"/>
          </a:p>
        </p:txBody>
      </p:sp>
    </p:spTree>
    <p:extLst>
      <p:ext uri="{BB962C8B-B14F-4D97-AF65-F5344CB8AC3E}">
        <p14:creationId xmlns:p14="http://schemas.microsoft.com/office/powerpoint/2010/main" val="197694093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EEEE346-0B5F-1345-8C92-AADFCF83985B}" type="slidenum">
              <a:rPr lang="en-US"/>
              <a:pPr>
                <a:defRPr/>
              </a:pPr>
              <a:t>‹#›</a:t>
            </a:fld>
            <a:endParaRPr lang="en-US"/>
          </a:p>
        </p:txBody>
      </p:sp>
    </p:spTree>
    <p:extLst>
      <p:ext uri="{BB962C8B-B14F-4D97-AF65-F5344CB8AC3E}">
        <p14:creationId xmlns:p14="http://schemas.microsoft.com/office/powerpoint/2010/main" val="252176033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FDC76A2-A0A2-5C41-AB8C-D37121655456}" type="slidenum">
              <a:rPr lang="en-US"/>
              <a:pPr>
                <a:defRPr/>
              </a:pPr>
              <a:t>‹#›</a:t>
            </a:fld>
            <a:endParaRPr lang="en-US"/>
          </a:p>
        </p:txBody>
      </p:sp>
    </p:spTree>
    <p:extLst>
      <p:ext uri="{BB962C8B-B14F-4D97-AF65-F5344CB8AC3E}">
        <p14:creationId xmlns:p14="http://schemas.microsoft.com/office/powerpoint/2010/main" val="39925523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17975E4-1AC6-ED40-8232-946B50A6F5F1}" type="slidenum">
              <a:rPr lang="en-US"/>
              <a:pPr>
                <a:defRPr/>
              </a:pPr>
              <a:t>‹#›</a:t>
            </a:fld>
            <a:endParaRPr lang="en-US"/>
          </a:p>
        </p:txBody>
      </p:sp>
    </p:spTree>
    <p:extLst>
      <p:ext uri="{BB962C8B-B14F-4D97-AF65-F5344CB8AC3E}">
        <p14:creationId xmlns:p14="http://schemas.microsoft.com/office/powerpoint/2010/main" val="62719390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2F2D3EF7-9FF4-594D-B8B0-38ABF2B6A09D}" type="slidenum">
              <a:rPr lang="en-US"/>
              <a:pPr>
                <a:defRPr/>
              </a:pPr>
              <a:t>‹#›</a:t>
            </a:fld>
            <a:endParaRPr lang="en-US"/>
          </a:p>
        </p:txBody>
      </p:sp>
    </p:spTree>
    <p:extLst>
      <p:ext uri="{BB962C8B-B14F-4D97-AF65-F5344CB8AC3E}">
        <p14:creationId xmlns:p14="http://schemas.microsoft.com/office/powerpoint/2010/main" val="36962747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5EE5259-7E04-2747-8228-8F6A257F1AAC}" type="slidenum">
              <a:rPr lang="en-US"/>
              <a:pPr>
                <a:defRPr/>
              </a:pPr>
              <a:t>‹#›</a:t>
            </a:fld>
            <a:endParaRPr lang="en-US"/>
          </a:p>
        </p:txBody>
      </p:sp>
    </p:spTree>
    <p:extLst>
      <p:ext uri="{BB962C8B-B14F-4D97-AF65-F5344CB8AC3E}">
        <p14:creationId xmlns:p14="http://schemas.microsoft.com/office/powerpoint/2010/main" val="6957776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E6D1494-399C-CF44-A4F5-534BA3DA4468}" type="slidenum">
              <a:rPr lang="en-US"/>
              <a:pPr>
                <a:defRPr/>
              </a:pPr>
              <a:t>‹#›</a:t>
            </a:fld>
            <a:endParaRPr lang="en-US"/>
          </a:p>
        </p:txBody>
      </p:sp>
    </p:spTree>
    <p:extLst>
      <p:ext uri="{BB962C8B-B14F-4D97-AF65-F5344CB8AC3E}">
        <p14:creationId xmlns:p14="http://schemas.microsoft.com/office/powerpoint/2010/main" val="25136115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3AFBCC1-BC78-DF44-9F19-D6ACA2E587E7}" type="slidenum">
              <a:rPr lang="en-US"/>
              <a:pPr>
                <a:defRPr/>
              </a:pPr>
              <a:t>‹#›</a:t>
            </a:fld>
            <a:endParaRPr lang="en-US"/>
          </a:p>
        </p:txBody>
      </p:sp>
    </p:spTree>
    <p:extLst>
      <p:ext uri="{BB962C8B-B14F-4D97-AF65-F5344CB8AC3E}">
        <p14:creationId xmlns:p14="http://schemas.microsoft.com/office/powerpoint/2010/main" val="45717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13388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66D0324-5342-624C-AF87-5B5BF11741E3}" type="slidenum">
              <a:rPr lang="en-US"/>
              <a:pPr>
                <a:defRPr/>
              </a:pPr>
              <a:t>‹#›</a:t>
            </a:fld>
            <a:endParaRPr lang="en-US"/>
          </a:p>
        </p:txBody>
      </p:sp>
    </p:spTree>
    <p:extLst>
      <p:ext uri="{BB962C8B-B14F-4D97-AF65-F5344CB8AC3E}">
        <p14:creationId xmlns:p14="http://schemas.microsoft.com/office/powerpoint/2010/main" val="13041832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7E2A5A2-6F5A-E649-9247-8B1BC32F32DA}" type="slidenum">
              <a:rPr lang="en-US"/>
              <a:pPr>
                <a:defRPr/>
              </a:pPr>
              <a:t>‹#›</a:t>
            </a:fld>
            <a:endParaRPr lang="en-US"/>
          </a:p>
        </p:txBody>
      </p:sp>
    </p:spTree>
    <p:extLst>
      <p:ext uri="{BB962C8B-B14F-4D97-AF65-F5344CB8AC3E}">
        <p14:creationId xmlns:p14="http://schemas.microsoft.com/office/powerpoint/2010/main" val="221008971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3D75AEF-288F-F948-9B57-4EFA5EC0D53D}" type="slidenum">
              <a:rPr lang="en-US"/>
              <a:pPr>
                <a:defRPr/>
              </a:pPr>
              <a:t>‹#›</a:t>
            </a:fld>
            <a:endParaRPr lang="en-US"/>
          </a:p>
        </p:txBody>
      </p:sp>
    </p:spTree>
    <p:extLst>
      <p:ext uri="{BB962C8B-B14F-4D97-AF65-F5344CB8AC3E}">
        <p14:creationId xmlns:p14="http://schemas.microsoft.com/office/powerpoint/2010/main" val="96922065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BF4CC565-DB06-9A4E-BF40-F121413FE274}" type="datetimeFigureOut">
              <a:rPr lang="en-US"/>
              <a:pPr>
                <a:defRPr/>
              </a:pPr>
              <a:t>4/7/22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A0CEA84-2EB6-954B-9684-A82146FDA016}" type="slidenum">
              <a:rPr lang="en-US"/>
              <a:pPr>
                <a:defRPr/>
              </a:pPr>
              <a:t>‹#›</a:t>
            </a:fld>
            <a:endParaRPr lang="en-US"/>
          </a:p>
        </p:txBody>
      </p:sp>
    </p:spTree>
    <p:extLst>
      <p:ext uri="{BB962C8B-B14F-4D97-AF65-F5344CB8AC3E}">
        <p14:creationId xmlns:p14="http://schemas.microsoft.com/office/powerpoint/2010/main" val="25262881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30649A5F-378F-A947-8F35-94EEAB608D60}" type="datetimeFigureOut">
              <a:rPr lang="en-US"/>
              <a:pPr>
                <a:defRPr/>
              </a:pPr>
              <a:t>4/7/22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6E9D2498-9F91-8941-8319-3BCBBE95DF11}" type="slidenum">
              <a:rPr lang="en-US"/>
              <a:pPr>
                <a:defRPr/>
              </a:pPr>
              <a:t>‹#›</a:t>
            </a:fld>
            <a:endParaRPr lang="en-US"/>
          </a:p>
        </p:txBody>
      </p:sp>
    </p:spTree>
    <p:extLst>
      <p:ext uri="{BB962C8B-B14F-4D97-AF65-F5344CB8AC3E}">
        <p14:creationId xmlns:p14="http://schemas.microsoft.com/office/powerpoint/2010/main" val="169845133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0C0D094-8887-A54B-ABB1-5CC15C16C6F3}" type="datetimeFigureOut">
              <a:rPr lang="en-US"/>
              <a:pPr>
                <a:defRPr/>
              </a:pPr>
              <a:t>4/7/22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430F5500-E7A4-5645-BB39-A19A4E243A4C}" type="slidenum">
              <a:rPr lang="en-US"/>
              <a:pPr>
                <a:defRPr/>
              </a:pPr>
              <a:t>‹#›</a:t>
            </a:fld>
            <a:endParaRPr lang="en-US"/>
          </a:p>
        </p:txBody>
      </p:sp>
    </p:spTree>
    <p:extLst>
      <p:ext uri="{BB962C8B-B14F-4D97-AF65-F5344CB8AC3E}">
        <p14:creationId xmlns:p14="http://schemas.microsoft.com/office/powerpoint/2010/main" val="392432687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A46D846-233E-A745-B4F8-E2D9799A9BEC}" type="datetimeFigureOut">
              <a:rPr lang="en-US"/>
              <a:pPr>
                <a:defRPr/>
              </a:pPr>
              <a:t>4/7/22</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29315465-0F9D-9C48-A65F-3EA5A7C50D3B}" type="slidenum">
              <a:rPr lang="en-US"/>
              <a:pPr>
                <a:defRPr/>
              </a:pPr>
              <a:t>‹#›</a:t>
            </a:fld>
            <a:endParaRPr lang="en-US"/>
          </a:p>
        </p:txBody>
      </p:sp>
    </p:spTree>
    <p:extLst>
      <p:ext uri="{BB962C8B-B14F-4D97-AF65-F5344CB8AC3E}">
        <p14:creationId xmlns:p14="http://schemas.microsoft.com/office/powerpoint/2010/main" val="14540068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403D216-3921-3B47-B820-05D4F0101A1C}" type="datetimeFigureOut">
              <a:rPr lang="en-US"/>
              <a:pPr>
                <a:defRPr/>
              </a:pPr>
              <a:t>4/7/22</a:t>
            </a:fld>
            <a:endParaRPr lang="en-US"/>
          </a:p>
        </p:txBody>
      </p:sp>
      <p:sp>
        <p:nvSpPr>
          <p:cNvPr id="8" name="Footer Placeholder 7"/>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B19E51F-1733-114F-BAFF-71FC2D4AB33E}" type="slidenum">
              <a:rPr lang="en-US"/>
              <a:pPr>
                <a:defRPr/>
              </a:pPr>
              <a:t>‹#›</a:t>
            </a:fld>
            <a:endParaRPr lang="en-US"/>
          </a:p>
        </p:txBody>
      </p:sp>
    </p:spTree>
    <p:extLst>
      <p:ext uri="{BB962C8B-B14F-4D97-AF65-F5344CB8AC3E}">
        <p14:creationId xmlns:p14="http://schemas.microsoft.com/office/powerpoint/2010/main" val="23879297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CEF684D-8BBC-EA4C-A54C-250649952463}" type="datetimeFigureOut">
              <a:rPr lang="en-US"/>
              <a:pPr>
                <a:defRPr/>
              </a:pPr>
              <a:t>4/7/22</a:t>
            </a:fld>
            <a:endParaRPr lang="en-US"/>
          </a:p>
        </p:txBody>
      </p:sp>
      <p:sp>
        <p:nvSpPr>
          <p:cNvPr id="4" name="Footer Placeholder 3"/>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6659EA6-B638-A344-8627-808F5CBCD10F}" type="slidenum">
              <a:rPr lang="en-US"/>
              <a:pPr>
                <a:defRPr/>
              </a:pPr>
              <a:t>‹#›</a:t>
            </a:fld>
            <a:endParaRPr lang="en-US"/>
          </a:p>
        </p:txBody>
      </p:sp>
    </p:spTree>
    <p:extLst>
      <p:ext uri="{BB962C8B-B14F-4D97-AF65-F5344CB8AC3E}">
        <p14:creationId xmlns:p14="http://schemas.microsoft.com/office/powerpoint/2010/main" val="1185744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91473B05-8F2B-1D45-B849-87E0C30A8812}" type="datetimeFigureOut">
              <a:rPr lang="en-US"/>
              <a:pPr>
                <a:defRPr/>
              </a:pPr>
              <a:t>4/7/22</a:t>
            </a:fld>
            <a:endParaRPr lang="en-US"/>
          </a:p>
        </p:txBody>
      </p:sp>
      <p:sp>
        <p:nvSpPr>
          <p:cNvPr id="3" name="Footer Placeholder 2"/>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DB6D6A9-A5A9-FF40-BA0E-205BB00F800C}" type="slidenum">
              <a:rPr lang="en-US"/>
              <a:pPr>
                <a:defRPr/>
              </a:pPr>
              <a:t>‹#›</a:t>
            </a:fld>
            <a:endParaRPr lang="en-US"/>
          </a:p>
        </p:txBody>
      </p:sp>
    </p:spTree>
    <p:extLst>
      <p:ext uri="{BB962C8B-B14F-4D97-AF65-F5344CB8AC3E}">
        <p14:creationId xmlns:p14="http://schemas.microsoft.com/office/powerpoint/2010/main" val="3828032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8898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E8E8CC11-79E8-5748-BBD8-4B1E0FBB136B}" type="datetimeFigureOut">
              <a:rPr lang="en-US"/>
              <a:pPr>
                <a:defRPr/>
              </a:pPr>
              <a:t>4/7/22</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8A7F3160-A21B-154D-B3C1-98E1BEEEE734}" type="slidenum">
              <a:rPr lang="en-US"/>
              <a:pPr>
                <a:defRPr/>
              </a:pPr>
              <a:t>‹#›</a:t>
            </a:fld>
            <a:endParaRPr lang="en-US"/>
          </a:p>
        </p:txBody>
      </p:sp>
    </p:spTree>
    <p:extLst>
      <p:ext uri="{BB962C8B-B14F-4D97-AF65-F5344CB8AC3E}">
        <p14:creationId xmlns:p14="http://schemas.microsoft.com/office/powerpoint/2010/main" val="8787171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716B3EA7-D1E9-A74C-B558-AE6E58B0FCFC}" type="datetimeFigureOut">
              <a:rPr lang="en-US"/>
              <a:pPr>
                <a:defRPr/>
              </a:pPr>
              <a:t>4/7/22</a:t>
            </a:fld>
            <a:endParaRPr lang="en-US"/>
          </a:p>
        </p:txBody>
      </p:sp>
      <p:sp>
        <p:nvSpPr>
          <p:cNvPr id="6" name="Footer Placeholder 5"/>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D837B469-DF2A-2140-A609-73933F51D63E}" type="slidenum">
              <a:rPr lang="en-US"/>
              <a:pPr>
                <a:defRPr/>
              </a:pPr>
              <a:t>‹#›</a:t>
            </a:fld>
            <a:endParaRPr lang="en-US"/>
          </a:p>
        </p:txBody>
      </p:sp>
    </p:spTree>
    <p:extLst>
      <p:ext uri="{BB962C8B-B14F-4D97-AF65-F5344CB8AC3E}">
        <p14:creationId xmlns:p14="http://schemas.microsoft.com/office/powerpoint/2010/main" val="343113926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B4F19A9-E452-424E-A343-072B44B3AC9F}" type="datetimeFigureOut">
              <a:rPr lang="en-US"/>
              <a:pPr>
                <a:defRPr/>
              </a:pPr>
              <a:t>4/7/22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159A3090-A1E6-164D-9C90-DE84FAC976A9}" type="slidenum">
              <a:rPr lang="en-US"/>
              <a:pPr>
                <a:defRPr/>
              </a:pPr>
              <a:t>‹#›</a:t>
            </a:fld>
            <a:endParaRPr lang="en-US"/>
          </a:p>
        </p:txBody>
      </p:sp>
    </p:spTree>
    <p:extLst>
      <p:ext uri="{BB962C8B-B14F-4D97-AF65-F5344CB8AC3E}">
        <p14:creationId xmlns:p14="http://schemas.microsoft.com/office/powerpoint/2010/main" val="17230907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07AE8AE3-F2F1-2049-92AD-201AB12FCE89}" type="datetimeFigureOut">
              <a:rPr lang="en-US"/>
              <a:pPr>
                <a:defRPr/>
              </a:pPr>
              <a:t>4/7/22</a:t>
            </a:fld>
            <a:endParaRPr lang="en-US"/>
          </a:p>
        </p:txBody>
      </p:sp>
      <p:sp>
        <p:nvSpPr>
          <p:cNvPr id="5" name="Footer Placeholder 4"/>
          <p:cNvSpPr>
            <a:spLocks noGrp="1"/>
          </p:cNvSpPr>
          <p:nvPr>
            <p:ph type="ftr" sz="quarter" idx="11"/>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fontAlgn="base">
              <a:spcBef>
                <a:spcPct val="0"/>
              </a:spcBef>
              <a:spcAft>
                <a:spcPct val="0"/>
              </a:spcAft>
              <a:defRPr>
                <a:ea typeface="ＭＳ Ｐゴシック" charset="0"/>
                <a:cs typeface="ＭＳ Ｐゴシック" charset="0"/>
              </a:defRPr>
            </a:lvl1pPr>
          </a:lstStyle>
          <a:p>
            <a:pPr>
              <a:defRPr/>
            </a:pPr>
            <a:fld id="{52184891-4804-CF49-8165-0FC8808F582B}" type="slidenum">
              <a:rPr lang="en-US"/>
              <a:pPr>
                <a:defRPr/>
              </a:pPr>
              <a:t>‹#›</a:t>
            </a:fld>
            <a:endParaRPr lang="en-US"/>
          </a:p>
        </p:txBody>
      </p:sp>
    </p:spTree>
    <p:extLst>
      <p:ext uri="{BB962C8B-B14F-4D97-AF65-F5344CB8AC3E}">
        <p14:creationId xmlns:p14="http://schemas.microsoft.com/office/powerpoint/2010/main" val="4230167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95404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432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1328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83845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5928364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93640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5381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78036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601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4527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pPr>
                <a:defRPr/>
              </a:pPr>
              <a:t>‹#›</a:t>
            </a:fld>
            <a:endParaRPr lang="en-US"/>
          </a:p>
        </p:txBody>
      </p:sp>
    </p:spTree>
    <p:extLst>
      <p:ext uri="{BB962C8B-B14F-4D97-AF65-F5344CB8AC3E}">
        <p14:creationId xmlns:p14="http://schemas.microsoft.com/office/powerpoint/2010/main" val="26363324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pPr>
                <a:defRPr/>
              </a:pPr>
              <a:t>‹#›</a:t>
            </a:fld>
            <a:endParaRPr lang="en-US"/>
          </a:p>
        </p:txBody>
      </p:sp>
    </p:spTree>
    <p:extLst>
      <p:ext uri="{BB962C8B-B14F-4D97-AF65-F5344CB8AC3E}">
        <p14:creationId xmlns:p14="http://schemas.microsoft.com/office/powerpoint/2010/main" val="13467311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pPr>
                <a:defRPr/>
              </a:pPr>
              <a:t>‹#›</a:t>
            </a:fld>
            <a:endParaRPr lang="en-US"/>
          </a:p>
        </p:txBody>
      </p:sp>
    </p:spTree>
    <p:extLst>
      <p:ext uri="{BB962C8B-B14F-4D97-AF65-F5344CB8AC3E}">
        <p14:creationId xmlns:p14="http://schemas.microsoft.com/office/powerpoint/2010/main" val="1949476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pPr>
                <a:defRPr/>
              </a:pPr>
              <a:t>‹#›</a:t>
            </a:fld>
            <a:endParaRPr lang="en-US"/>
          </a:p>
        </p:txBody>
      </p:sp>
    </p:spTree>
    <p:extLst>
      <p:ext uri="{BB962C8B-B14F-4D97-AF65-F5344CB8AC3E}">
        <p14:creationId xmlns:p14="http://schemas.microsoft.com/office/powerpoint/2010/main" val="12395784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pPr>
                <a:defRPr/>
              </a:pPr>
              <a:t>‹#›</a:t>
            </a:fld>
            <a:endParaRPr lang="en-US"/>
          </a:p>
        </p:txBody>
      </p:sp>
    </p:spTree>
    <p:extLst>
      <p:ext uri="{BB962C8B-B14F-4D97-AF65-F5344CB8AC3E}">
        <p14:creationId xmlns:p14="http://schemas.microsoft.com/office/powerpoint/2010/main" val="1632883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242665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pPr>
                <a:defRPr/>
              </a:pPr>
              <a:t>‹#›</a:t>
            </a:fld>
            <a:endParaRPr lang="en-US"/>
          </a:p>
        </p:txBody>
      </p:sp>
    </p:spTree>
    <p:extLst>
      <p:ext uri="{BB962C8B-B14F-4D97-AF65-F5344CB8AC3E}">
        <p14:creationId xmlns:p14="http://schemas.microsoft.com/office/powerpoint/2010/main" val="25617065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pPr>
                <a:defRPr/>
              </a:pPr>
              <a:t>‹#›</a:t>
            </a:fld>
            <a:endParaRPr lang="en-US"/>
          </a:p>
        </p:txBody>
      </p:sp>
    </p:spTree>
    <p:extLst>
      <p:ext uri="{BB962C8B-B14F-4D97-AF65-F5344CB8AC3E}">
        <p14:creationId xmlns:p14="http://schemas.microsoft.com/office/powerpoint/2010/main" val="2355499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pPr>
                <a:defRPr/>
              </a:pPr>
              <a:t>‹#›</a:t>
            </a:fld>
            <a:endParaRPr lang="en-US"/>
          </a:p>
        </p:txBody>
      </p:sp>
    </p:spTree>
    <p:extLst>
      <p:ext uri="{BB962C8B-B14F-4D97-AF65-F5344CB8AC3E}">
        <p14:creationId xmlns:p14="http://schemas.microsoft.com/office/powerpoint/2010/main" val="2778481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pPr>
                <a:defRPr/>
              </a:pPr>
              <a:t>‹#›</a:t>
            </a:fld>
            <a:endParaRPr lang="en-US"/>
          </a:p>
        </p:txBody>
      </p:sp>
    </p:spTree>
    <p:extLst>
      <p:ext uri="{BB962C8B-B14F-4D97-AF65-F5344CB8AC3E}">
        <p14:creationId xmlns:p14="http://schemas.microsoft.com/office/powerpoint/2010/main" val="24515238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pPr>
                <a:defRPr/>
              </a:pPr>
              <a:t>‹#›</a:t>
            </a:fld>
            <a:endParaRPr lang="en-US"/>
          </a:p>
        </p:txBody>
      </p:sp>
    </p:spTree>
    <p:extLst>
      <p:ext uri="{BB962C8B-B14F-4D97-AF65-F5344CB8AC3E}">
        <p14:creationId xmlns:p14="http://schemas.microsoft.com/office/powerpoint/2010/main" val="7434352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pPr>
                <a:defRPr/>
              </a:pPr>
              <a:t>‹#›</a:t>
            </a:fld>
            <a:endParaRPr lang="en-US"/>
          </a:p>
        </p:txBody>
      </p:sp>
    </p:spTree>
    <p:extLst>
      <p:ext uri="{BB962C8B-B14F-4D97-AF65-F5344CB8AC3E}">
        <p14:creationId xmlns:p14="http://schemas.microsoft.com/office/powerpoint/2010/main" val="18305899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2718892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17912349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3380773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232236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21678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1821176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2780233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4158655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2178735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6608649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33380064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8331143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61E837-39D7-D84D-A429-B9EEB14D597B}" type="slidenum">
              <a:rPr lang="en-US"/>
              <a:pPr>
                <a:defRPr/>
              </a:pPr>
              <a:t>‹#›</a:t>
            </a:fld>
            <a:endParaRPr lang="en-US"/>
          </a:p>
        </p:txBody>
      </p:sp>
    </p:spTree>
    <p:extLst>
      <p:ext uri="{BB962C8B-B14F-4D97-AF65-F5344CB8AC3E}">
        <p14:creationId xmlns:p14="http://schemas.microsoft.com/office/powerpoint/2010/main" val="34933939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5CFDE1-6E7D-5B42-A483-18D685D2CE77}" type="slidenum">
              <a:rPr lang="en-US"/>
              <a:pPr>
                <a:defRPr/>
              </a:pPr>
              <a:t>‹#›</a:t>
            </a:fld>
            <a:endParaRPr lang="en-US"/>
          </a:p>
        </p:txBody>
      </p:sp>
    </p:spTree>
    <p:extLst>
      <p:ext uri="{BB962C8B-B14F-4D97-AF65-F5344CB8AC3E}">
        <p14:creationId xmlns:p14="http://schemas.microsoft.com/office/powerpoint/2010/main" val="4166286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24439-244B-3F42-B1E4-8BCBB1D1E1B9}" type="slidenum">
              <a:rPr lang="en-US"/>
              <a:pPr>
                <a:defRPr/>
              </a:pPr>
              <a:t>‹#›</a:t>
            </a:fld>
            <a:endParaRPr lang="en-US"/>
          </a:p>
        </p:txBody>
      </p:sp>
    </p:spTree>
    <p:extLst>
      <p:ext uri="{BB962C8B-B14F-4D97-AF65-F5344CB8AC3E}">
        <p14:creationId xmlns:p14="http://schemas.microsoft.com/office/powerpoint/2010/main" val="72142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02915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C7E442-8ED8-8446-A45B-4CC1E7BBF708}" type="slidenum">
              <a:rPr lang="en-US"/>
              <a:pPr>
                <a:defRPr/>
              </a:pPr>
              <a:t>‹#›</a:t>
            </a:fld>
            <a:endParaRPr lang="en-US"/>
          </a:p>
        </p:txBody>
      </p:sp>
    </p:spTree>
    <p:extLst>
      <p:ext uri="{BB962C8B-B14F-4D97-AF65-F5344CB8AC3E}">
        <p14:creationId xmlns:p14="http://schemas.microsoft.com/office/powerpoint/2010/main" val="1492434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F8D06-1428-6F4D-9D9C-EB22AD9463A4}" type="slidenum">
              <a:rPr lang="en-US"/>
              <a:pPr>
                <a:defRPr/>
              </a:pPr>
              <a:t>‹#›</a:t>
            </a:fld>
            <a:endParaRPr lang="en-US"/>
          </a:p>
        </p:txBody>
      </p:sp>
    </p:spTree>
    <p:extLst>
      <p:ext uri="{BB962C8B-B14F-4D97-AF65-F5344CB8AC3E}">
        <p14:creationId xmlns:p14="http://schemas.microsoft.com/office/powerpoint/2010/main" val="6177854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EE6349-42F6-2949-860C-F439FBEE9B73}" type="slidenum">
              <a:rPr lang="en-US"/>
              <a:pPr>
                <a:defRPr/>
              </a:pPr>
              <a:t>‹#›</a:t>
            </a:fld>
            <a:endParaRPr lang="en-US"/>
          </a:p>
        </p:txBody>
      </p:sp>
    </p:spTree>
    <p:extLst>
      <p:ext uri="{BB962C8B-B14F-4D97-AF65-F5344CB8AC3E}">
        <p14:creationId xmlns:p14="http://schemas.microsoft.com/office/powerpoint/2010/main" val="3223883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0D3C09-EDAB-8146-A9D0-2E801B68D1C0}" type="slidenum">
              <a:rPr lang="en-US"/>
              <a:pPr>
                <a:defRPr/>
              </a:pPr>
              <a:t>‹#›</a:t>
            </a:fld>
            <a:endParaRPr lang="en-US"/>
          </a:p>
        </p:txBody>
      </p:sp>
    </p:spTree>
    <p:extLst>
      <p:ext uri="{BB962C8B-B14F-4D97-AF65-F5344CB8AC3E}">
        <p14:creationId xmlns:p14="http://schemas.microsoft.com/office/powerpoint/2010/main" val="25324023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ACD153-B6A3-BA4B-984B-B2C8A27E8541}" type="slidenum">
              <a:rPr lang="en-US"/>
              <a:pPr>
                <a:defRPr/>
              </a:pPr>
              <a:t>‹#›</a:t>
            </a:fld>
            <a:endParaRPr lang="en-US"/>
          </a:p>
        </p:txBody>
      </p:sp>
    </p:spTree>
    <p:extLst>
      <p:ext uri="{BB962C8B-B14F-4D97-AF65-F5344CB8AC3E}">
        <p14:creationId xmlns:p14="http://schemas.microsoft.com/office/powerpoint/2010/main" val="40306350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C6F531-84C0-C84C-A5A5-C9D4B95958AD}" type="slidenum">
              <a:rPr lang="en-US"/>
              <a:pPr>
                <a:defRPr/>
              </a:pPr>
              <a:t>‹#›</a:t>
            </a:fld>
            <a:endParaRPr lang="en-US"/>
          </a:p>
        </p:txBody>
      </p:sp>
    </p:spTree>
    <p:extLst>
      <p:ext uri="{BB962C8B-B14F-4D97-AF65-F5344CB8AC3E}">
        <p14:creationId xmlns:p14="http://schemas.microsoft.com/office/powerpoint/2010/main" val="2483705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A68E23-E90A-004F-B7A2-5B9D560D9196}" type="slidenum">
              <a:rPr lang="en-US"/>
              <a:pPr>
                <a:defRPr/>
              </a:pPr>
              <a:t>‹#›</a:t>
            </a:fld>
            <a:endParaRPr lang="en-US"/>
          </a:p>
        </p:txBody>
      </p:sp>
    </p:spTree>
    <p:extLst>
      <p:ext uri="{BB962C8B-B14F-4D97-AF65-F5344CB8AC3E}">
        <p14:creationId xmlns:p14="http://schemas.microsoft.com/office/powerpoint/2010/main" val="2267078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1AD9E4-54D3-7747-9D3B-39E5F258C529}" type="slidenum">
              <a:rPr lang="en-US"/>
              <a:pPr>
                <a:defRPr/>
              </a:pPr>
              <a:t>‹#›</a:t>
            </a:fld>
            <a:endParaRPr lang="en-US"/>
          </a:p>
        </p:txBody>
      </p:sp>
    </p:spTree>
    <p:extLst>
      <p:ext uri="{BB962C8B-B14F-4D97-AF65-F5344CB8AC3E}">
        <p14:creationId xmlns:p14="http://schemas.microsoft.com/office/powerpoint/2010/main" val="27403411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898313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620273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62320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682902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735673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574723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6797078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6235327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837197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6148369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28501735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544668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137080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476183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43654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A16AB2-0B0C-8A4D-9DE9-D66B10E79490}" type="slidenum">
              <a:rPr lang="en-US"/>
              <a:pPr>
                <a:defRPr/>
              </a:pPr>
              <a:t>‹#›</a:t>
            </a:fld>
            <a:endParaRPr lang="en-US"/>
          </a:p>
        </p:txBody>
      </p:sp>
    </p:spTree>
    <p:extLst>
      <p:ext uri="{BB962C8B-B14F-4D97-AF65-F5344CB8AC3E}">
        <p14:creationId xmlns:p14="http://schemas.microsoft.com/office/powerpoint/2010/main" val="29654287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A460C-96E2-004A-992D-7E130B9047A0}" type="slidenum">
              <a:rPr lang="en-US"/>
              <a:pPr>
                <a:defRPr/>
              </a:pPr>
              <a:t>‹#›</a:t>
            </a:fld>
            <a:endParaRPr lang="en-US"/>
          </a:p>
        </p:txBody>
      </p:sp>
    </p:spTree>
    <p:extLst>
      <p:ext uri="{BB962C8B-B14F-4D97-AF65-F5344CB8AC3E}">
        <p14:creationId xmlns:p14="http://schemas.microsoft.com/office/powerpoint/2010/main" val="3227938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81A0C-A1FB-3145-96E5-EF26E978B24E}" type="slidenum">
              <a:rPr lang="en-US"/>
              <a:pPr>
                <a:defRPr/>
              </a:pPr>
              <a:t>‹#›</a:t>
            </a:fld>
            <a:endParaRPr lang="en-US"/>
          </a:p>
        </p:txBody>
      </p:sp>
    </p:spTree>
    <p:extLst>
      <p:ext uri="{BB962C8B-B14F-4D97-AF65-F5344CB8AC3E}">
        <p14:creationId xmlns:p14="http://schemas.microsoft.com/office/powerpoint/2010/main" val="42317110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BE66AD-44B5-6341-897E-181137B52FBE}" type="slidenum">
              <a:rPr lang="en-US"/>
              <a:pPr>
                <a:defRPr/>
              </a:pPr>
              <a:t>‹#›</a:t>
            </a:fld>
            <a:endParaRPr lang="en-US"/>
          </a:p>
        </p:txBody>
      </p:sp>
    </p:spTree>
    <p:extLst>
      <p:ext uri="{BB962C8B-B14F-4D97-AF65-F5344CB8AC3E}">
        <p14:creationId xmlns:p14="http://schemas.microsoft.com/office/powerpoint/2010/main" val="1895878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E950F6-3378-BB4F-9E6C-868448E83226}" type="slidenum">
              <a:rPr lang="en-US"/>
              <a:pPr>
                <a:defRPr/>
              </a:pPr>
              <a:t>‹#›</a:t>
            </a:fld>
            <a:endParaRPr lang="en-US"/>
          </a:p>
        </p:txBody>
      </p:sp>
    </p:spTree>
    <p:extLst>
      <p:ext uri="{BB962C8B-B14F-4D97-AF65-F5344CB8AC3E}">
        <p14:creationId xmlns:p14="http://schemas.microsoft.com/office/powerpoint/2010/main" val="31902285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4C7780-BC24-1A4E-BECC-B37B56431688}" type="slidenum">
              <a:rPr lang="en-US"/>
              <a:pPr>
                <a:defRPr/>
              </a:pPr>
              <a:t>‹#›</a:t>
            </a:fld>
            <a:endParaRPr lang="en-US"/>
          </a:p>
        </p:txBody>
      </p:sp>
    </p:spTree>
    <p:extLst>
      <p:ext uri="{BB962C8B-B14F-4D97-AF65-F5344CB8AC3E}">
        <p14:creationId xmlns:p14="http://schemas.microsoft.com/office/powerpoint/2010/main" val="219579013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70B7A4-F9EF-A742-B72A-2C1B10E4153B}" type="slidenum">
              <a:rPr lang="en-US"/>
              <a:pPr>
                <a:defRPr/>
              </a:pPr>
              <a:t>‹#›</a:t>
            </a:fld>
            <a:endParaRPr lang="en-US"/>
          </a:p>
        </p:txBody>
      </p:sp>
    </p:spTree>
    <p:extLst>
      <p:ext uri="{BB962C8B-B14F-4D97-AF65-F5344CB8AC3E}">
        <p14:creationId xmlns:p14="http://schemas.microsoft.com/office/powerpoint/2010/main" val="28352304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436ABA7-23A4-5647-85D7-E9474B76C145}" type="slidenum">
              <a:rPr lang="en-US"/>
              <a:pPr>
                <a:defRPr/>
              </a:pPr>
              <a:t>‹#›</a:t>
            </a:fld>
            <a:endParaRPr lang="en-US"/>
          </a:p>
        </p:txBody>
      </p:sp>
    </p:spTree>
    <p:extLst>
      <p:ext uri="{BB962C8B-B14F-4D97-AF65-F5344CB8AC3E}">
        <p14:creationId xmlns:p14="http://schemas.microsoft.com/office/powerpoint/2010/main" val="42311406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650925-CB64-F44D-9EC4-2E6344FDB3E6}" type="slidenum">
              <a:rPr lang="en-US"/>
              <a:pPr>
                <a:defRPr/>
              </a:pPr>
              <a:t>‹#›</a:t>
            </a:fld>
            <a:endParaRPr lang="en-US"/>
          </a:p>
        </p:txBody>
      </p:sp>
    </p:spTree>
    <p:extLst>
      <p:ext uri="{BB962C8B-B14F-4D97-AF65-F5344CB8AC3E}">
        <p14:creationId xmlns:p14="http://schemas.microsoft.com/office/powerpoint/2010/main" val="2363976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95257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0875B4-4808-2646-93A6-970418351B9B}" type="slidenum">
              <a:rPr lang="en-US"/>
              <a:pPr>
                <a:defRPr/>
              </a:pPr>
              <a:t>‹#›</a:t>
            </a:fld>
            <a:endParaRPr lang="en-US"/>
          </a:p>
        </p:txBody>
      </p:sp>
    </p:spTree>
    <p:extLst>
      <p:ext uri="{BB962C8B-B14F-4D97-AF65-F5344CB8AC3E}">
        <p14:creationId xmlns:p14="http://schemas.microsoft.com/office/powerpoint/2010/main" val="15958722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F8DA69-842D-1941-A868-FB9B09210324}" type="slidenum">
              <a:rPr lang="en-US"/>
              <a:pPr>
                <a:defRPr/>
              </a:pPr>
              <a:t>‹#›</a:t>
            </a:fld>
            <a:endParaRPr lang="en-US"/>
          </a:p>
        </p:txBody>
      </p:sp>
    </p:spTree>
    <p:extLst>
      <p:ext uri="{BB962C8B-B14F-4D97-AF65-F5344CB8AC3E}">
        <p14:creationId xmlns:p14="http://schemas.microsoft.com/office/powerpoint/2010/main" val="18585704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00A41F-09D2-3643-88ED-FBA1C067FB06}" type="slidenum">
              <a:rPr lang="en-US"/>
              <a:pPr>
                <a:defRPr/>
              </a:pPr>
              <a:t>‹#›</a:t>
            </a:fld>
            <a:endParaRPr lang="en-US"/>
          </a:p>
        </p:txBody>
      </p:sp>
    </p:spTree>
    <p:extLst>
      <p:ext uri="{BB962C8B-B14F-4D97-AF65-F5344CB8AC3E}">
        <p14:creationId xmlns:p14="http://schemas.microsoft.com/office/powerpoint/2010/main" val="20750520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09C887-D6CB-CF4C-BEE3-F8B81477F691}" type="slidenum">
              <a:rPr lang="en-US"/>
              <a:pPr>
                <a:defRPr/>
              </a:pPr>
              <a:t>‹#›</a:t>
            </a:fld>
            <a:endParaRPr lang="en-US"/>
          </a:p>
        </p:txBody>
      </p:sp>
    </p:spTree>
    <p:extLst>
      <p:ext uri="{BB962C8B-B14F-4D97-AF65-F5344CB8AC3E}">
        <p14:creationId xmlns:p14="http://schemas.microsoft.com/office/powerpoint/2010/main" val="40090928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74FEF4-B66D-8844-81D2-C718E0B28C4C}" type="slidenum">
              <a:rPr lang="en-US"/>
              <a:pPr>
                <a:defRPr/>
              </a:pPr>
              <a:t>‹#›</a:t>
            </a:fld>
            <a:endParaRPr lang="en-US"/>
          </a:p>
        </p:txBody>
      </p:sp>
    </p:spTree>
    <p:extLst>
      <p:ext uri="{BB962C8B-B14F-4D97-AF65-F5344CB8AC3E}">
        <p14:creationId xmlns:p14="http://schemas.microsoft.com/office/powerpoint/2010/main" val="27591023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880BD4-6115-5C4F-B816-3D2B0651A36A}" type="slidenum">
              <a:rPr lang="en-US"/>
              <a:pPr>
                <a:defRPr/>
              </a:pPr>
              <a:t>‹#›</a:t>
            </a:fld>
            <a:endParaRPr lang="en-US"/>
          </a:p>
        </p:txBody>
      </p:sp>
    </p:spTree>
    <p:extLst>
      <p:ext uri="{BB962C8B-B14F-4D97-AF65-F5344CB8AC3E}">
        <p14:creationId xmlns:p14="http://schemas.microsoft.com/office/powerpoint/2010/main" val="21038619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687077-E7F5-D243-B6CE-B3F900E92A3E}" type="slidenum">
              <a:rPr lang="en-US"/>
              <a:pPr>
                <a:defRPr/>
              </a:pPr>
              <a:t>‹#›</a:t>
            </a:fld>
            <a:endParaRPr lang="en-US"/>
          </a:p>
        </p:txBody>
      </p:sp>
    </p:spTree>
    <p:extLst>
      <p:ext uri="{BB962C8B-B14F-4D97-AF65-F5344CB8AC3E}">
        <p14:creationId xmlns:p14="http://schemas.microsoft.com/office/powerpoint/2010/main" val="13457397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7B9B29-9217-024D-9475-E8BEB9952E56}" type="slidenum">
              <a:rPr lang="en-US"/>
              <a:pPr>
                <a:defRPr/>
              </a:pPr>
              <a:t>‹#›</a:t>
            </a:fld>
            <a:endParaRPr lang="en-US"/>
          </a:p>
        </p:txBody>
      </p:sp>
    </p:spTree>
    <p:extLst>
      <p:ext uri="{BB962C8B-B14F-4D97-AF65-F5344CB8AC3E}">
        <p14:creationId xmlns:p14="http://schemas.microsoft.com/office/powerpoint/2010/main" val="23763063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9A0CA51-BE4B-5842-8120-1976BF36A37D}" type="slidenum">
              <a:rPr lang="en-US"/>
              <a:pPr>
                <a:defRPr/>
              </a:pPr>
              <a:t>‹#›</a:t>
            </a:fld>
            <a:endParaRPr lang="en-US"/>
          </a:p>
        </p:txBody>
      </p:sp>
    </p:spTree>
    <p:extLst>
      <p:ext uri="{BB962C8B-B14F-4D97-AF65-F5344CB8AC3E}">
        <p14:creationId xmlns:p14="http://schemas.microsoft.com/office/powerpoint/2010/main" val="41049330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76A241-EDD0-3A4A-A3D4-A1FEE9052E3F}" type="slidenum">
              <a:rPr lang="en-US"/>
              <a:pPr>
                <a:defRPr/>
              </a:pPr>
              <a:t>‹#›</a:t>
            </a:fld>
            <a:endParaRPr lang="en-US"/>
          </a:p>
        </p:txBody>
      </p:sp>
    </p:spTree>
    <p:extLst>
      <p:ext uri="{BB962C8B-B14F-4D97-AF65-F5344CB8AC3E}">
        <p14:creationId xmlns:p14="http://schemas.microsoft.com/office/powerpoint/2010/main" val="1978290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8857471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D34B5E-18DC-2149-AC7F-81C5303DB783}" type="slidenum">
              <a:rPr lang="en-US"/>
              <a:pPr>
                <a:defRPr/>
              </a:pPr>
              <a:t>‹#›</a:t>
            </a:fld>
            <a:endParaRPr lang="en-US"/>
          </a:p>
        </p:txBody>
      </p:sp>
    </p:spTree>
    <p:extLst>
      <p:ext uri="{BB962C8B-B14F-4D97-AF65-F5344CB8AC3E}">
        <p14:creationId xmlns:p14="http://schemas.microsoft.com/office/powerpoint/2010/main" val="13976855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8900CC-D7FB-944A-9377-E647DF615138}" type="slidenum">
              <a:rPr lang="en-US"/>
              <a:pPr>
                <a:defRPr/>
              </a:pPr>
              <a:t>‹#›</a:t>
            </a:fld>
            <a:endParaRPr lang="en-US"/>
          </a:p>
        </p:txBody>
      </p:sp>
    </p:spTree>
    <p:extLst>
      <p:ext uri="{BB962C8B-B14F-4D97-AF65-F5344CB8AC3E}">
        <p14:creationId xmlns:p14="http://schemas.microsoft.com/office/powerpoint/2010/main" val="39982029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AE56E1-C839-DC4C-81A4-12C0D67173F6}" type="slidenum">
              <a:rPr lang="en-US"/>
              <a:pPr>
                <a:defRPr/>
              </a:pPr>
              <a:t>‹#›</a:t>
            </a:fld>
            <a:endParaRPr lang="en-US"/>
          </a:p>
        </p:txBody>
      </p:sp>
    </p:spTree>
    <p:extLst>
      <p:ext uri="{BB962C8B-B14F-4D97-AF65-F5344CB8AC3E}">
        <p14:creationId xmlns:p14="http://schemas.microsoft.com/office/powerpoint/2010/main" val="8654713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60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460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6AD86698-3407-164D-9E2B-8350A4E879DD}" type="slidenum">
              <a:rPr lang="en-US"/>
              <a:pPr>
                <a:defRPr/>
              </a:pPr>
              <a:t>‹#›</a:t>
            </a:fld>
            <a:endParaRPr lang="en-US"/>
          </a:p>
        </p:txBody>
      </p:sp>
    </p:spTree>
    <p:extLst>
      <p:ext uri="{BB962C8B-B14F-4D97-AF65-F5344CB8AC3E}">
        <p14:creationId xmlns:p14="http://schemas.microsoft.com/office/powerpoint/2010/main" val="107466268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8DB5CDF7-6F8B-A44F-BCC3-E692D2082D8B}" type="slidenum">
              <a:rPr lang="en-US"/>
              <a:pPr>
                <a:defRPr/>
              </a:pPr>
              <a:t>‹#›</a:t>
            </a:fld>
            <a:endParaRPr lang="en-US"/>
          </a:p>
        </p:txBody>
      </p:sp>
    </p:spTree>
    <p:extLst>
      <p:ext uri="{BB962C8B-B14F-4D97-AF65-F5344CB8AC3E}">
        <p14:creationId xmlns:p14="http://schemas.microsoft.com/office/powerpoint/2010/main" val="27814669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4BFB2F21-1826-FA46-AFE1-E78CFDDC8AF0}" type="slidenum">
              <a:rPr lang="en-US"/>
              <a:pPr>
                <a:defRPr/>
              </a:pPr>
              <a:t>‹#›</a:t>
            </a:fld>
            <a:endParaRPr lang="en-US"/>
          </a:p>
        </p:txBody>
      </p:sp>
    </p:spTree>
    <p:extLst>
      <p:ext uri="{BB962C8B-B14F-4D97-AF65-F5344CB8AC3E}">
        <p14:creationId xmlns:p14="http://schemas.microsoft.com/office/powerpoint/2010/main" val="41313781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5EFEF369-F645-CD4E-BE22-9AE6F488AA38}" type="slidenum">
              <a:rPr lang="en-US"/>
              <a:pPr>
                <a:defRPr/>
              </a:pPr>
              <a:t>‹#›</a:t>
            </a:fld>
            <a:endParaRPr lang="en-US"/>
          </a:p>
        </p:txBody>
      </p:sp>
    </p:spTree>
    <p:extLst>
      <p:ext uri="{BB962C8B-B14F-4D97-AF65-F5344CB8AC3E}">
        <p14:creationId xmlns:p14="http://schemas.microsoft.com/office/powerpoint/2010/main" val="39643967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3319A392-A375-E049-B856-43F394C9BBD2}" type="slidenum">
              <a:rPr lang="en-US"/>
              <a:pPr>
                <a:defRPr/>
              </a:pPr>
              <a:t>‹#›</a:t>
            </a:fld>
            <a:endParaRPr lang="en-US"/>
          </a:p>
        </p:txBody>
      </p:sp>
    </p:spTree>
    <p:extLst>
      <p:ext uri="{BB962C8B-B14F-4D97-AF65-F5344CB8AC3E}">
        <p14:creationId xmlns:p14="http://schemas.microsoft.com/office/powerpoint/2010/main" val="254127811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D0C04269-E2EA-3C48-84F8-4EADDEB1C3F4}" type="slidenum">
              <a:rPr lang="en-US"/>
              <a:pPr>
                <a:defRPr/>
              </a:pPr>
              <a:t>‹#›</a:t>
            </a:fld>
            <a:endParaRPr lang="en-US"/>
          </a:p>
        </p:txBody>
      </p:sp>
    </p:spTree>
    <p:extLst>
      <p:ext uri="{BB962C8B-B14F-4D97-AF65-F5344CB8AC3E}">
        <p14:creationId xmlns:p14="http://schemas.microsoft.com/office/powerpoint/2010/main" val="9574237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FEFE21EF-D090-4B4F-A730-9BAFDAADF3C6}" type="slidenum">
              <a:rPr lang="en-US"/>
              <a:pPr>
                <a:defRPr/>
              </a:pPr>
              <a:t>‹#›</a:t>
            </a:fld>
            <a:endParaRPr lang="en-US"/>
          </a:p>
        </p:txBody>
      </p:sp>
    </p:spTree>
    <p:extLst>
      <p:ext uri="{BB962C8B-B14F-4D97-AF65-F5344CB8AC3E}">
        <p14:creationId xmlns:p14="http://schemas.microsoft.com/office/powerpoint/2010/main" val="210506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image" Target="../media/image5.jpeg"/><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5.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6.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3.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74335304"/>
      </p:ext>
    </p:extLst>
  </p:cSld>
  <p:clrMap bg1="lt1" tx1="dk1" bg2="lt2" tx2="dk2" accent1="accent1" accent2="accent2" accent3="accent3" accent4="accent4" accent5="accent5" accent6="accent6" hlink="hlink" folHlink="folHlink"/>
  <p:sldLayoutIdLst>
    <p:sldLayoutId id="2147487552" r:id="rId1"/>
    <p:sldLayoutId id="2147487553" r:id="rId2"/>
    <p:sldLayoutId id="2147487554" r:id="rId3"/>
    <p:sldLayoutId id="2147487555" r:id="rId4"/>
    <p:sldLayoutId id="2147487556" r:id="rId5"/>
    <p:sldLayoutId id="2147487557" r:id="rId6"/>
    <p:sldLayoutId id="2147487558" r:id="rId7"/>
    <p:sldLayoutId id="2147487559" r:id="rId8"/>
    <p:sldLayoutId id="2147487560" r:id="rId9"/>
    <p:sldLayoutId id="2147487561" r:id="rId10"/>
    <p:sldLayoutId id="2147487562" r:id="rId11"/>
    <p:sldLayoutId id="2147487563" r:id="rId12"/>
    <p:sldLayoutId id="214748756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2375713060"/>
      </p:ext>
    </p:extLst>
  </p:cSld>
  <p:clrMap bg1="dk2" tx1="lt1" bg2="dk1" tx2="lt2" accent1="accent1" accent2="accent2" accent3="accent3" accent4="accent4" accent5="accent5" accent6="accent6" hlink="hlink" folHlink="folHlink"/>
  <p:sldLayoutIdLst>
    <p:sldLayoutId id="2147487677"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154046762"/>
      </p:ext>
    </p:extLst>
  </p:cSld>
  <p:clrMap bg1="lt1" tx1="dk1" bg2="lt2" tx2="dk2" accent1="accent1" accent2="accent2" accent3="accent3" accent4="accent4" accent5="accent5" accent6="accent6" hlink="hlink" folHlink="folHlink"/>
  <p:sldLayoutIdLst>
    <p:sldLayoutId id="2147487679" r:id="rId1"/>
    <p:sldLayoutId id="2147487680" r:id="rId2"/>
    <p:sldLayoutId id="2147487681" r:id="rId3"/>
    <p:sldLayoutId id="2147487682" r:id="rId4"/>
    <p:sldLayoutId id="2147487683" r:id="rId5"/>
    <p:sldLayoutId id="2147487684" r:id="rId6"/>
    <p:sldLayoutId id="2147487685" r:id="rId7"/>
    <p:sldLayoutId id="2147487686" r:id="rId8"/>
    <p:sldLayoutId id="2147487687" r:id="rId9"/>
    <p:sldLayoutId id="2147487688" r:id="rId10"/>
    <p:sldLayoutId id="214748768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nl-NL"/>
          </a:p>
        </p:txBody>
      </p:sp>
      <p:sp>
        <p:nvSpPr>
          <p:cNvPr id="2048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1" charset="0"/>
                <a:ea typeface="ＭＳ Ｐゴシック" pitchFamily="-111" charset="-128"/>
                <a:cs typeface="ＭＳ Ｐゴシック" pitchFamily="-111" charset="-128"/>
              </a:defRPr>
            </a:lvl1pPr>
          </a:lstStyle>
          <a:p>
            <a:pPr>
              <a:defRPr/>
            </a:pPr>
            <a:endParaRPr lang="nl-NL"/>
          </a:p>
        </p:txBody>
      </p:sp>
      <p:sp>
        <p:nvSpPr>
          <p:cNvPr id="2048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21E6E73C-55CE-2F4A-A2B5-572C9A861C11}" type="slidenum">
              <a:rPr lang="en-US"/>
              <a:pPr>
                <a:defRPr/>
              </a:pPr>
              <a:t>‹#›</a:t>
            </a:fld>
            <a:endParaRPr lang="en-US"/>
          </a:p>
        </p:txBody>
      </p:sp>
    </p:spTree>
    <p:extLst>
      <p:ext uri="{BB962C8B-B14F-4D97-AF65-F5344CB8AC3E}">
        <p14:creationId xmlns:p14="http://schemas.microsoft.com/office/powerpoint/2010/main" val="2014943991"/>
      </p:ext>
    </p:extLst>
  </p:cSld>
  <p:clrMap bg1="lt1" tx1="dk1" bg2="lt2" tx2="dk2" accent1="accent1" accent2="accent2" accent3="accent3" accent4="accent4" accent5="accent5" accent6="accent6" hlink="hlink" folHlink="folHlink"/>
  <p:sldLayoutIdLst>
    <p:sldLayoutId id="2147487691" r:id="rId1"/>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cs typeface="Arial" charset="0"/>
              </a:defRPr>
            </a:lvl1pPr>
          </a:lstStyle>
          <a:p>
            <a:pPr>
              <a:defRPr/>
            </a:pPr>
            <a:fld id="{B3F6C169-3E6E-D04E-A067-A4304DD915D5}" type="slidenum">
              <a:rPr lang="en-US"/>
              <a:pPr>
                <a:defRPr/>
              </a:pPr>
              <a:t>‹#›</a:t>
            </a:fld>
            <a:endParaRPr lang="en-US"/>
          </a:p>
        </p:txBody>
      </p:sp>
    </p:spTree>
    <p:extLst>
      <p:ext uri="{BB962C8B-B14F-4D97-AF65-F5344CB8AC3E}">
        <p14:creationId xmlns:p14="http://schemas.microsoft.com/office/powerpoint/2010/main" val="1590814009"/>
      </p:ext>
    </p:extLst>
  </p:cSld>
  <p:clrMap bg1="lt1" tx1="dk1" bg2="lt2" tx2="dk2" accent1="accent1" accent2="accent2" accent3="accent3" accent4="accent4" accent5="accent5" accent6="accent6" hlink="hlink" folHlink="folHlink"/>
  <p:sldLayoutIdLst>
    <p:sldLayoutId id="2147487693" r:id="rId1"/>
    <p:sldLayoutId id="2147487694" r:id="rId2"/>
    <p:sldLayoutId id="2147487695" r:id="rId3"/>
    <p:sldLayoutId id="2147487696" r:id="rId4"/>
    <p:sldLayoutId id="2147487697" r:id="rId5"/>
    <p:sldLayoutId id="2147487698" r:id="rId6"/>
    <p:sldLayoutId id="2147487699" r:id="rId7"/>
    <p:sldLayoutId id="2147487700" r:id="rId8"/>
    <p:sldLayoutId id="2147487701" r:id="rId9"/>
    <p:sldLayoutId id="2147487702" r:id="rId10"/>
    <p:sldLayoutId id="2147487703" r:id="rId11"/>
    <p:sldLayoutId id="2147487704" r:id="rId12"/>
    <p:sldLayoutId id="2147487705"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ea typeface="MS Gothic" charset="0"/>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87044"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ea typeface="MS Gothic" charset="0"/>
                <a:cs typeface="MS Gothic" charset="0"/>
              </a:rPr>
              <a:t>9.65.08.</a:t>
            </a:r>
          </a:p>
        </p:txBody>
      </p:sp>
      <p:sp>
        <p:nvSpPr>
          <p:cNvPr id="87045"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ea typeface="MS Gothic" charset="0"/>
                <a:cs typeface="MS Gothic" charset="0"/>
              </a:rPr>
              <a:t>The  New Testament          Comes Together</a:t>
            </a:r>
          </a:p>
        </p:txBody>
      </p:sp>
    </p:spTree>
    <p:extLst>
      <p:ext uri="{BB962C8B-B14F-4D97-AF65-F5344CB8AC3E}">
        <p14:creationId xmlns:p14="http://schemas.microsoft.com/office/powerpoint/2010/main" val="2704954884"/>
      </p:ext>
    </p:extLst>
  </p:cSld>
  <p:clrMap bg1="lt1" tx1="dk1" bg2="lt2" tx2="dk2" accent1="accent1" accent2="accent2" accent3="accent3" accent4="accent4" accent5="accent5" accent6="accent6" hlink="hlink" folHlink="folHlink"/>
  <p:sldLayoutIdLst>
    <p:sldLayoutId id="2147487707"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3180D93-86AD-F144-A05D-3FBB4BAA6C67}" type="slidenum">
              <a:rPr lang="en-US"/>
              <a:pPr>
                <a:defRPr/>
              </a:pPr>
              <a:t>‹#›</a:t>
            </a:fld>
            <a:endParaRPr lang="en-US"/>
          </a:p>
        </p:txBody>
      </p:sp>
      <p:pic>
        <p:nvPicPr>
          <p:cNvPr id="156678"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667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385126"/>
      </p:ext>
    </p:extLst>
  </p:cSld>
  <p:clrMap bg1="lt1" tx1="dk1" bg2="lt2" tx2="dk2" accent1="accent1" accent2="accent2" accent3="accent3" accent4="accent4" accent5="accent5" accent6="accent6" hlink="hlink" folHlink="folHlink"/>
  <p:sldLayoutIdLst>
    <p:sldLayoutId id="2147487709" r:id="rId1"/>
    <p:sldLayoutId id="2147487710" r:id="rId2"/>
    <p:sldLayoutId id="2147487711" r:id="rId3"/>
    <p:sldLayoutId id="2147487712" r:id="rId4"/>
    <p:sldLayoutId id="2147487713" r:id="rId5"/>
    <p:sldLayoutId id="2147487714" r:id="rId6"/>
    <p:sldLayoutId id="2147487715" r:id="rId7"/>
    <p:sldLayoutId id="2147487716" r:id="rId8"/>
    <p:sldLayoutId id="2147487717" r:id="rId9"/>
    <p:sldLayoutId id="2147487718" r:id="rId10"/>
    <p:sldLayoutId id="214748771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Arial"/>
                <a:ea typeface="+mn-ea"/>
                <a:cs typeface="+mn-cs"/>
              </a:defRPr>
            </a:lvl1pPr>
          </a:lstStyle>
          <a:p>
            <a:pPr>
              <a:defRPr/>
            </a:pPr>
            <a:fld id="{FD243D01-DB85-A24F-ABD1-90F2D75E6855}" type="datetimeFigureOut">
              <a:rPr lang="en-US"/>
              <a:pPr>
                <a:defRPr/>
              </a:pPr>
              <a:t>4/7/22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Arial"/>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Arial"/>
                <a:ea typeface="+mn-ea"/>
                <a:cs typeface="+mn-cs"/>
              </a:defRPr>
            </a:lvl1pPr>
          </a:lstStyle>
          <a:p>
            <a:pPr>
              <a:defRPr/>
            </a:pPr>
            <a:fld id="{361D9873-6441-BC42-B441-CF0C34447BC0}" type="slidenum">
              <a:rPr lang="en-US"/>
              <a:pPr>
                <a:defRPr/>
              </a:pPr>
              <a:t>‹#›</a:t>
            </a:fld>
            <a:endParaRPr lang="en-US"/>
          </a:p>
        </p:txBody>
      </p:sp>
    </p:spTree>
    <p:extLst>
      <p:ext uri="{BB962C8B-B14F-4D97-AF65-F5344CB8AC3E}">
        <p14:creationId xmlns:p14="http://schemas.microsoft.com/office/powerpoint/2010/main" val="2457092351"/>
      </p:ext>
    </p:extLst>
  </p:cSld>
  <p:clrMap bg1="lt1" tx1="dk1" bg2="lt2" tx2="dk2" accent1="accent1" accent2="accent2" accent3="accent3" accent4="accent4" accent5="accent5" accent6="accent6" hlink="hlink" folHlink="folHlink"/>
  <p:sldLayoutIdLst>
    <p:sldLayoutId id="2147487721" r:id="rId1"/>
    <p:sldLayoutId id="2147487722" r:id="rId2"/>
    <p:sldLayoutId id="2147487723" r:id="rId3"/>
    <p:sldLayoutId id="2147487724" r:id="rId4"/>
    <p:sldLayoutId id="2147487725" r:id="rId5"/>
    <p:sldLayoutId id="2147487726" r:id="rId6"/>
    <p:sldLayoutId id="2147487727" r:id="rId7"/>
    <p:sldLayoutId id="2147487728" r:id="rId8"/>
    <p:sldLayoutId id="2147487729" r:id="rId9"/>
    <p:sldLayoutId id="2147487730" r:id="rId10"/>
    <p:sldLayoutId id="2147487731"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31075"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6"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7"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10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654742"/>
      </p:ext>
    </p:extLst>
  </p:cSld>
  <p:clrMap bg1="dk2" tx1="lt1" bg2="dk1" tx2="lt2" accent1="accent1" accent2="accent2" accent3="accent3" accent4="accent4" accent5="accent5" accent6="accent6" hlink="hlink" folHlink="folHlink"/>
  <p:sldLayoutIdLst>
    <p:sldLayoutId id="2147487578" r:id="rId1"/>
    <p:sldLayoutId id="2147487579" r:id="rId2"/>
    <p:sldLayoutId id="2147487580" r:id="rId3"/>
    <p:sldLayoutId id="2147487581" r:id="rId4"/>
    <p:sldLayoutId id="2147487582" r:id="rId5"/>
    <p:sldLayoutId id="2147487583" r:id="rId6"/>
    <p:sldLayoutId id="2147487584" r:id="rId7"/>
    <p:sldLayoutId id="2147487585" r:id="rId8"/>
    <p:sldLayoutId id="2147487586" r:id="rId9"/>
    <p:sldLayoutId id="2147487587" r:id="rId10"/>
    <p:sldLayoutId id="214748758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A28C2E9-AFE2-D94F-AB05-408A9C24E297}" type="slidenum">
              <a:rPr lang="en-US"/>
              <a:pPr>
                <a:defRPr/>
              </a:pPr>
              <a:t>‹#›</a:t>
            </a:fld>
            <a:endParaRPr lang="en-US"/>
          </a:p>
        </p:txBody>
      </p:sp>
    </p:spTree>
    <p:extLst>
      <p:ext uri="{BB962C8B-B14F-4D97-AF65-F5344CB8AC3E}">
        <p14:creationId xmlns:p14="http://schemas.microsoft.com/office/powerpoint/2010/main" val="879234729"/>
      </p:ext>
    </p:extLst>
  </p:cSld>
  <p:clrMap bg1="lt1" tx1="dk1" bg2="lt2" tx2="dk2" accent1="accent1" accent2="accent2" accent3="accent3" accent4="accent4" accent5="accent5" accent6="accent6" hlink="hlink" folHlink="folHlink"/>
  <p:sldLayoutIdLst>
    <p:sldLayoutId id="2147487590" r:id="rId1"/>
    <p:sldLayoutId id="2147487591" r:id="rId2"/>
    <p:sldLayoutId id="2147487592" r:id="rId3"/>
    <p:sldLayoutId id="2147487593" r:id="rId4"/>
    <p:sldLayoutId id="2147487594" r:id="rId5"/>
    <p:sldLayoutId id="2147487595" r:id="rId6"/>
    <p:sldLayoutId id="2147487596" r:id="rId7"/>
    <p:sldLayoutId id="2147487597" r:id="rId8"/>
    <p:sldLayoutId id="2147487598" r:id="rId9"/>
    <p:sldLayoutId id="2147487599" r:id="rId10"/>
    <p:sldLayoutId id="21474876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9078040"/>
      </p:ext>
    </p:extLst>
  </p:cSld>
  <p:clrMap bg1="lt1" tx1="dk1" bg2="lt2" tx2="dk2" accent1="accent1" accent2="accent2" accent3="accent3" accent4="accent4" accent5="accent5" accent6="accent6" hlink="hlink" folHlink="folHlink"/>
  <p:sldLayoutIdLst>
    <p:sldLayoutId id="2147487602" r:id="rId1"/>
    <p:sldLayoutId id="2147487603" r:id="rId2"/>
    <p:sldLayoutId id="2147487604" r:id="rId3"/>
    <p:sldLayoutId id="2147487605" r:id="rId4"/>
    <p:sldLayoutId id="2147487606" r:id="rId5"/>
    <p:sldLayoutId id="2147487607" r:id="rId6"/>
    <p:sldLayoutId id="2147487608" r:id="rId7"/>
    <p:sldLayoutId id="2147487609" r:id="rId8"/>
    <p:sldLayoutId id="2147487610" r:id="rId9"/>
    <p:sldLayoutId id="2147487611" r:id="rId10"/>
    <p:sldLayoutId id="214748761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C893ED31-5A17-7842-B588-8BDBC510FDD2}" type="slidenum">
              <a:rPr lang="en-US"/>
              <a:pPr>
                <a:defRPr/>
              </a:pPr>
              <a:t>‹#›</a:t>
            </a:fld>
            <a:endParaRPr lang="en-US"/>
          </a:p>
        </p:txBody>
      </p:sp>
    </p:spTree>
    <p:extLst>
      <p:ext uri="{BB962C8B-B14F-4D97-AF65-F5344CB8AC3E}">
        <p14:creationId xmlns:p14="http://schemas.microsoft.com/office/powerpoint/2010/main" val="1037736470"/>
      </p:ext>
    </p:extLst>
  </p:cSld>
  <p:clrMap bg1="lt1" tx1="dk1" bg2="lt2" tx2="dk2" accent1="accent1" accent2="accent2" accent3="accent3" accent4="accent4" accent5="accent5" accent6="accent6" hlink="hlink" folHlink="folHlink"/>
  <p:sldLayoutIdLst>
    <p:sldLayoutId id="2147487614" r:id="rId1"/>
    <p:sldLayoutId id="2147487615" r:id="rId2"/>
    <p:sldLayoutId id="2147487616" r:id="rId3"/>
    <p:sldLayoutId id="2147487617" r:id="rId4"/>
    <p:sldLayoutId id="2147487618" r:id="rId5"/>
    <p:sldLayoutId id="2147487619" r:id="rId6"/>
    <p:sldLayoutId id="2147487620" r:id="rId7"/>
    <p:sldLayoutId id="2147487621" r:id="rId8"/>
    <p:sldLayoutId id="2147487622" r:id="rId9"/>
    <p:sldLayoutId id="2147487623" r:id="rId10"/>
    <p:sldLayoutId id="214748762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970245510"/>
      </p:ext>
    </p:extLst>
  </p:cSld>
  <p:clrMap bg1="lt1" tx1="dk1" bg2="lt2" tx2="dk2" accent1="accent1" accent2="accent2" accent3="accent3" accent4="accent4" accent5="accent5" accent6="accent6" hlink="hlink" folHlink="folHlink"/>
  <p:sldLayoutIdLst>
    <p:sldLayoutId id="2147487626" r:id="rId1"/>
    <p:sldLayoutId id="2147487627" r:id="rId2"/>
    <p:sldLayoutId id="2147487628" r:id="rId3"/>
    <p:sldLayoutId id="2147487629" r:id="rId4"/>
    <p:sldLayoutId id="2147487630" r:id="rId5"/>
    <p:sldLayoutId id="2147487631" r:id="rId6"/>
    <p:sldLayoutId id="2147487632" r:id="rId7"/>
    <p:sldLayoutId id="2147487633" r:id="rId8"/>
    <p:sldLayoutId id="2147487634" r:id="rId9"/>
    <p:sldLayoutId id="2147487635" r:id="rId10"/>
    <p:sldLayoutId id="2147487636" r:id="rId11"/>
    <p:sldLayoutId id="2147487637" r:id="rId12"/>
    <p:sldLayoutId id="214748763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840ED73-ADB9-434C-9048-31CFD0A5BB9D}" type="slidenum">
              <a:rPr lang="en-US"/>
              <a:pPr>
                <a:defRPr/>
              </a:pPr>
              <a:t>‹#›</a:t>
            </a:fld>
            <a:endParaRPr lang="en-US"/>
          </a:p>
        </p:txBody>
      </p:sp>
    </p:spTree>
    <p:extLst>
      <p:ext uri="{BB962C8B-B14F-4D97-AF65-F5344CB8AC3E}">
        <p14:creationId xmlns:p14="http://schemas.microsoft.com/office/powerpoint/2010/main" val="2255990923"/>
      </p:ext>
    </p:extLst>
  </p:cSld>
  <p:clrMap bg1="lt1" tx1="dk1" bg2="lt2" tx2="dk2" accent1="accent1" accent2="accent2" accent3="accent3" accent4="accent4" accent5="accent5" accent6="accent6" hlink="hlink" folHlink="folHlink"/>
  <p:sldLayoutIdLst>
    <p:sldLayoutId id="2147487640" r:id="rId1"/>
    <p:sldLayoutId id="2147487641" r:id="rId2"/>
    <p:sldLayoutId id="2147487642" r:id="rId3"/>
    <p:sldLayoutId id="2147487643" r:id="rId4"/>
    <p:sldLayoutId id="2147487644" r:id="rId5"/>
    <p:sldLayoutId id="2147487645" r:id="rId6"/>
    <p:sldLayoutId id="2147487646" r:id="rId7"/>
    <p:sldLayoutId id="2147487647" r:id="rId8"/>
    <p:sldLayoutId id="2147487648" r:id="rId9"/>
    <p:sldLayoutId id="2147487649" r:id="rId10"/>
    <p:sldLayoutId id="214748765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mn-ea"/>
                <a:cs typeface="+mn-cs"/>
              </a:defRPr>
            </a:lvl1pPr>
          </a:lstStyle>
          <a:p>
            <a:pPr>
              <a:defRPr/>
            </a:pPr>
            <a:endParaRPr lang="en-US"/>
          </a:p>
        </p:txBody>
      </p:sp>
      <p:sp>
        <p:nvSpPr>
          <p:cNvPr id="911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mn-ea"/>
                <a:cs typeface="+mn-cs"/>
              </a:defRPr>
            </a:lvl1pPr>
          </a:lstStyle>
          <a:p>
            <a:pPr>
              <a:defRPr/>
            </a:pPr>
            <a:endParaRPr lang="en-US"/>
          </a:p>
        </p:txBody>
      </p:sp>
      <p:sp>
        <p:nvSpPr>
          <p:cNvPr id="911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BC513125-D1AD-F44B-808C-9FF8261169BA}" type="slidenum">
              <a:rPr lang="en-US"/>
              <a:pPr>
                <a:defRPr/>
              </a:pPr>
              <a:t>‹#›</a:t>
            </a:fld>
            <a:endParaRPr lang="en-US"/>
          </a:p>
        </p:txBody>
      </p:sp>
    </p:spTree>
    <p:extLst>
      <p:ext uri="{BB962C8B-B14F-4D97-AF65-F5344CB8AC3E}">
        <p14:creationId xmlns:p14="http://schemas.microsoft.com/office/powerpoint/2010/main" val="1528016323"/>
      </p:ext>
    </p:extLst>
  </p:cSld>
  <p:clrMap bg1="lt1" tx1="dk1" bg2="lt2" tx2="dk2" accent1="accent1" accent2="accent2" accent3="accent3" accent4="accent4" accent5="accent5" accent6="accent6" hlink="hlink" folHlink="folHlink"/>
  <p:sldLayoutIdLst>
    <p:sldLayoutId id="2147487652" r:id="rId1"/>
    <p:sldLayoutId id="2147487653" r:id="rId2"/>
    <p:sldLayoutId id="2147487654" r:id="rId3"/>
    <p:sldLayoutId id="2147487655" r:id="rId4"/>
    <p:sldLayoutId id="2147487656" r:id="rId5"/>
    <p:sldLayoutId id="2147487657" r:id="rId6"/>
    <p:sldLayoutId id="2147487658" r:id="rId7"/>
    <p:sldLayoutId id="2147487659" r:id="rId8"/>
    <p:sldLayoutId id="2147487660" r:id="rId9"/>
    <p:sldLayoutId id="2147487661" r:id="rId10"/>
    <p:sldLayoutId id="214748766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0"/>
            <a:ext cx="7242175" cy="1981200"/>
            <a:chOff x="0" y="0"/>
            <a:chExt cx="4562" cy="1248"/>
          </a:xfrm>
        </p:grpSpPr>
        <p:sp>
          <p:nvSpPr>
            <p:cNvPr id="4505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111" charset="0"/>
                <a:ea typeface="+mn-ea"/>
                <a:cs typeface="+mn-cs"/>
              </a:endParaRPr>
            </a:p>
          </p:txBody>
        </p:sp>
        <p:sp>
          <p:nvSpPr>
            <p:cNvPr id="25609"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06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06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1" charset="-52"/>
                <a:ea typeface="+mn-ea"/>
                <a:cs typeface="+mn-cs"/>
              </a:defRPr>
            </a:lvl1pPr>
          </a:lstStyle>
          <a:p>
            <a:pPr>
              <a:defRPr/>
            </a:pPr>
            <a:endParaRPr lang="en-US"/>
          </a:p>
        </p:txBody>
      </p:sp>
      <p:sp>
        <p:nvSpPr>
          <p:cNvPr id="4506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EB06386D-EEEC-A44B-AFDC-2C21A53DEF5D}" type="slidenum">
              <a:rPr lang="en-US"/>
              <a:pPr>
                <a:defRPr/>
              </a:pPr>
              <a:t>‹#›</a:t>
            </a:fld>
            <a:endParaRPr lang="en-US"/>
          </a:p>
        </p:txBody>
      </p:sp>
    </p:spTree>
    <p:extLst>
      <p:ext uri="{BB962C8B-B14F-4D97-AF65-F5344CB8AC3E}">
        <p14:creationId xmlns:p14="http://schemas.microsoft.com/office/powerpoint/2010/main" val="768430186"/>
      </p:ext>
    </p:extLst>
  </p:cSld>
  <p:clrMap bg1="dk2" tx1="lt1" bg2="dk1" tx2="lt2" accent1="accent1" accent2="accent2" accent3="accent3" accent4="accent4" accent5="accent5" accent6="accent6" hlink="hlink" folHlink="folHlink"/>
  <p:sldLayoutIdLst>
    <p:sldLayoutId id="2147487664" r:id="rId1"/>
    <p:sldLayoutId id="2147487665" r:id="rId2"/>
    <p:sldLayoutId id="2147487666" r:id="rId3"/>
    <p:sldLayoutId id="2147487667" r:id="rId4"/>
    <p:sldLayoutId id="2147487668" r:id="rId5"/>
    <p:sldLayoutId id="2147487669" r:id="rId6"/>
    <p:sldLayoutId id="2147487670" r:id="rId7"/>
    <p:sldLayoutId id="2147487671" r:id="rId8"/>
    <p:sldLayoutId id="2147487672" r:id="rId9"/>
    <p:sldLayoutId id="2147487673" r:id="rId10"/>
    <p:sldLayoutId id="2147487674" r:id="rId11"/>
    <p:sldLayoutId id="2147487675"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4.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11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1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119.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31.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8.xml"/></Relationships>
</file>

<file path=ppt/slides/_rels/slide4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8.xml"/></Relationships>
</file>

<file path=ppt/slides/_rels/slide4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12.xml"/><Relationship Id="rId1" Type="http://schemas.openxmlformats.org/officeDocument/2006/relationships/themeOverride" Target="../theme/themeOverride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4.xml"/></Relationships>
</file>

<file path=ppt/slides/_rels/slide5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07.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4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2.xml"/><Relationship Id="rId1" Type="http://schemas.openxmlformats.org/officeDocument/2006/relationships/slideLayout" Target="../slideLayouts/slideLayout14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4.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44.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07.xml"/><Relationship Id="rId1" Type="http://schemas.openxmlformats.org/officeDocument/2006/relationships/themeOverride" Target="../theme/themeOverride2.xml"/><Relationship Id="rId4" Type="http://schemas.openxmlformats.org/officeDocument/2006/relationships/image" Target="../media/image48.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07.xml"/><Relationship Id="rId1" Type="http://schemas.openxmlformats.org/officeDocument/2006/relationships/themeOverride" Target="../theme/themeOverride3.xml"/><Relationship Id="rId4" Type="http://schemas.openxmlformats.org/officeDocument/2006/relationships/image" Target="../media/image49.png"/></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44.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44.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9.xml"/><Relationship Id="rId1" Type="http://schemas.openxmlformats.org/officeDocument/2006/relationships/slideLayout" Target="../slideLayouts/slideLayout144.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44.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4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144.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144.xml"/></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144.xml"/></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144.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6.xml"/><Relationship Id="rId1" Type="http://schemas.openxmlformats.org/officeDocument/2006/relationships/slideLayout" Target="../slideLayouts/slideLayout144.xml"/></Relationships>
</file>

<file path=ppt/slides/_rels/slide7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7.xml"/><Relationship Id="rId1" Type="http://schemas.openxmlformats.org/officeDocument/2006/relationships/slideLayout" Target="../slideLayouts/slideLayout144.xml"/></Relationships>
</file>

<file path=ppt/slides/_rels/slide7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8.xml"/><Relationship Id="rId1" Type="http://schemas.openxmlformats.org/officeDocument/2006/relationships/slideLayout" Target="../slideLayouts/slideLayout144.xml"/></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9.xml"/><Relationship Id="rId1" Type="http://schemas.openxmlformats.org/officeDocument/2006/relationships/slideLayout" Target="../slideLayouts/slideLayout14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44.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14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2.xml"/><Relationship Id="rId1" Type="http://schemas.openxmlformats.org/officeDocument/2006/relationships/slideLayout" Target="../slideLayouts/slideLayout144.xml"/></Relationships>
</file>

<file path=ppt/slides/_rels/slide8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3.xml"/><Relationship Id="rId1" Type="http://schemas.openxmlformats.org/officeDocument/2006/relationships/slideLayout" Target="../slideLayouts/slideLayout144.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14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4.xml"/></Relationships>
</file>

<file path=ppt/slides/_rels/slide84.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14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1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8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9.xml"/><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3.xml"/><Relationship Id="rId1" Type="http://schemas.openxmlformats.org/officeDocument/2006/relationships/slideLayout" Target="../slideLayouts/slideLayout10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87426" name="Picture 2" descr="https://hopeforallpeople.files.wordpress.com/2018/01/bethel.jpg">
            <a:extLst>
              <a:ext uri="{FF2B5EF4-FFF2-40B4-BE49-F238E27FC236}">
                <a16:creationId xmlns:a16="http://schemas.microsoft.com/office/drawing/2014/main" id="{7EC189FA-2827-324A-B4E7-4ECD93B25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9" y="-32687"/>
            <a:ext cx="9147969" cy="612551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5256112"/>
            <a:ext cx="9144000" cy="765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
        <p:nvSpPr>
          <p:cNvPr id="900098" name="Rectangle 2"/>
          <p:cNvSpPr>
            <a:spLocks noGrp="1" noChangeArrowheads="1"/>
          </p:cNvSpPr>
          <p:nvPr>
            <p:ph type="ctrTitle"/>
          </p:nvPr>
        </p:nvSpPr>
        <p:spPr>
          <a:xfrm>
            <a:off x="11906" y="0"/>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Protected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78837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a:extLst>
              <a:ext uri="{FF2B5EF4-FFF2-40B4-BE49-F238E27FC236}">
                <a16:creationId xmlns:a16="http://schemas.microsoft.com/office/drawing/2014/main" id="{023E928A-4617-124B-8848-960CAE76F629}"/>
              </a:ext>
            </a:extLst>
          </p:cNvPr>
          <p:cNvSpPr/>
          <p:nvPr/>
        </p:nvSpPr>
        <p:spPr bwMode="auto">
          <a:xfrm>
            <a:off x="6875463" y="5445224"/>
            <a:ext cx="2233612" cy="792162"/>
          </a:xfrm>
          <a:prstGeom prst="ellips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Trailes</a:t>
            </a: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Nysa</a:t>
            </a:r>
          </a:p>
        </p:txBody>
      </p:sp>
      <p:sp>
        <p:nvSpPr>
          <p:cNvPr id="778244" name="Title 1"/>
          <p:cNvSpPr>
            <a:spLocks noGrp="1"/>
          </p:cNvSpPr>
          <p:nvPr>
            <p:ph type="title"/>
          </p:nvPr>
        </p:nvSpPr>
        <p:spPr>
          <a:xfrm>
            <a:off x="-31750" y="-26988"/>
            <a:ext cx="9212263" cy="719138"/>
          </a:xfrm>
        </p:spPr>
        <p:txBody>
          <a:bodyPr/>
          <a:lstStyle/>
          <a:p>
            <a:r>
              <a:rPr lang="en-US" sz="3600" b="1" dirty="0">
                <a:latin typeface="Arial" charset="0"/>
                <a:ea typeface="ＭＳ Ｐゴシック" charset="0"/>
              </a:rPr>
              <a:t>Colossae &amp; The 7 Churches (Rev. 2–3)</a:t>
            </a: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Erythrae</a:t>
            </a: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Aphrodisias</a:t>
            </a: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Cyme</a:t>
            </a: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Hierapolis</a:t>
            </a: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Eumenia</a:t>
            </a: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Alabanda</a:t>
            </a: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Heraclea</a:t>
            </a: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Miletus</a:t>
            </a: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Lebedus</a:t>
            </a: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Colophon</a:t>
            </a: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Adramyttium</a:t>
            </a: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Patmos</a:t>
            </a: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2249560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266480" cy="5596954"/>
          </a:xfrm>
          <a:prstGeom prst="rect">
            <a:avLst/>
          </a:prstGeom>
        </p:spPr>
      </p:pic>
      <p:sp>
        <p:nvSpPr>
          <p:cNvPr id="14" name="Text Box 1028"/>
          <p:cNvSpPr txBox="1">
            <a:spLocks noChangeArrowheads="1"/>
          </p:cNvSpPr>
          <p:nvPr/>
        </p:nvSpPr>
        <p:spPr bwMode="auto">
          <a:xfrm rot="20802301">
            <a:off x="0" y="881380"/>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Meander R.</a:t>
            </a:r>
          </a:p>
        </p:txBody>
      </p:sp>
      <p:sp>
        <p:nvSpPr>
          <p:cNvPr id="15" name="Text Box 1028"/>
          <p:cNvSpPr txBox="1">
            <a:spLocks noChangeArrowheads="1"/>
          </p:cNvSpPr>
          <p:nvPr/>
        </p:nvSpPr>
        <p:spPr bwMode="auto">
          <a:xfrm rot="1978667">
            <a:off x="3395579" y="2646007"/>
            <a:ext cx="2392351" cy="458409"/>
          </a:xfrm>
          <a:prstGeom prst="rect">
            <a:avLst/>
          </a:prstGeom>
          <a:solidFill>
            <a:schemeClr val="accent2"/>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Lycus</a:t>
            </a: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 R.</a:t>
            </a:r>
          </a:p>
        </p:txBody>
      </p:sp>
      <p:sp>
        <p:nvSpPr>
          <p:cNvPr id="610308" name="Text Box 1028"/>
          <p:cNvSpPr txBox="1">
            <a:spLocks noChangeArrowheads="1"/>
          </p:cNvSpPr>
          <p:nvPr/>
        </p:nvSpPr>
        <p:spPr bwMode="auto">
          <a:xfrm>
            <a:off x="1" y="5565914"/>
            <a:ext cx="9144000" cy="1354667"/>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Laodicea had money but no water</a:t>
            </a:r>
          </a:p>
        </p:txBody>
      </p:sp>
      <p:sp>
        <p:nvSpPr>
          <p:cNvPr id="86019" name="Rectangle 1029"/>
          <p:cNvSpPr>
            <a:spLocks noGrp="1" noChangeArrowheads="1"/>
          </p:cNvSpPr>
          <p:nvPr>
            <p:ph type="ctrTitle"/>
          </p:nvPr>
        </p:nvSpPr>
        <p:spPr>
          <a:xfrm>
            <a:off x="3054987" y="1"/>
            <a:ext cx="6211493" cy="958532"/>
          </a:xfrm>
          <a:solidFill>
            <a:schemeClr val="tx1"/>
          </a:solidFill>
          <a:effectLst>
            <a:outerShdw blurRad="50800" dist="38100" dir="2700000">
              <a:srgbClr val="000000">
                <a:alpha val="43000"/>
              </a:srgbClr>
            </a:outerShdw>
          </a:effectLst>
        </p:spPr>
        <p:txBody>
          <a:bodyPr/>
          <a:lstStyle/>
          <a:p>
            <a:pPr eaLnBrk="1" hangingPunct="1">
              <a:defRPr/>
            </a:pPr>
            <a:r>
              <a:rPr lang="en-US" b="1" dirty="0" err="1">
                <a:solidFill>
                  <a:schemeClr val="bg1"/>
                </a:solidFill>
                <a:latin typeface="Arial" charset="0"/>
                <a:ea typeface="ＭＳ Ｐゴシック" charset="0"/>
                <a:cs typeface="Arial Rounded MT Bold" charset="0"/>
              </a:rPr>
              <a:t>Lycus</a:t>
            </a:r>
            <a:r>
              <a:rPr lang="en-US" b="1" dirty="0">
                <a:solidFill>
                  <a:schemeClr val="bg1"/>
                </a:solidFill>
                <a:latin typeface="Arial" charset="0"/>
                <a:ea typeface="ＭＳ Ｐゴシック" charset="0"/>
                <a:cs typeface="Arial Rounded MT Bold" charset="0"/>
              </a:rPr>
              <a:t> River Valley</a:t>
            </a:r>
            <a:endParaRPr lang="en-US" sz="2000" b="1" dirty="0">
              <a:solidFill>
                <a:schemeClr val="bg1"/>
              </a:solidFill>
              <a:latin typeface="Arial Rounded MT Bold" charset="0"/>
              <a:ea typeface="ＭＳ Ｐゴシック" charset="0"/>
              <a:cs typeface="Arial Rounded MT Bold" charset="0"/>
            </a:endParaRPr>
          </a:p>
        </p:txBody>
      </p:sp>
      <p:sp>
        <p:nvSpPr>
          <p:cNvPr id="7" name="Text Box 1028"/>
          <p:cNvSpPr txBox="1">
            <a:spLocks noChangeArrowheads="1"/>
          </p:cNvSpPr>
          <p:nvPr/>
        </p:nvSpPr>
        <p:spPr bwMode="auto">
          <a:xfrm>
            <a:off x="5311012" y="3556895"/>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Colossae</a:t>
            </a:r>
          </a:p>
        </p:txBody>
      </p:sp>
      <p:sp>
        <p:nvSpPr>
          <p:cNvPr id="8" name="Text Box 1028"/>
          <p:cNvSpPr txBox="1">
            <a:spLocks noChangeArrowheads="1"/>
          </p:cNvSpPr>
          <p:nvPr/>
        </p:nvSpPr>
        <p:spPr bwMode="auto">
          <a:xfrm>
            <a:off x="1046008" y="2980222"/>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Laodicea</a:t>
            </a:r>
          </a:p>
        </p:txBody>
      </p:sp>
      <p:sp>
        <p:nvSpPr>
          <p:cNvPr id="9" name="Text Box 1028"/>
          <p:cNvSpPr txBox="1">
            <a:spLocks noChangeArrowheads="1"/>
          </p:cNvSpPr>
          <p:nvPr/>
        </p:nvSpPr>
        <p:spPr bwMode="auto">
          <a:xfrm>
            <a:off x="3693665" y="1952635"/>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Hot springs</a:t>
            </a:r>
          </a:p>
        </p:txBody>
      </p:sp>
      <p:sp>
        <p:nvSpPr>
          <p:cNvPr id="10" name="Text Box 1028"/>
          <p:cNvSpPr txBox="1">
            <a:spLocks noChangeArrowheads="1"/>
          </p:cNvSpPr>
          <p:nvPr/>
        </p:nvSpPr>
        <p:spPr bwMode="auto">
          <a:xfrm>
            <a:off x="5311012" y="4001498"/>
            <a:ext cx="2985714" cy="458409"/>
          </a:xfrm>
          <a:prstGeom prst="rect">
            <a:avLst/>
          </a:prstGeom>
          <a:solidFill>
            <a:srgbClr val="0000FF"/>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Cold springs</a:t>
            </a:r>
          </a:p>
        </p:txBody>
      </p:sp>
      <p:sp>
        <p:nvSpPr>
          <p:cNvPr id="11" name="Text Box 1028"/>
          <p:cNvSpPr txBox="1">
            <a:spLocks noChangeArrowheads="1"/>
          </p:cNvSpPr>
          <p:nvPr/>
        </p:nvSpPr>
        <p:spPr bwMode="auto">
          <a:xfrm>
            <a:off x="1046008" y="3424825"/>
            <a:ext cx="2392351" cy="458409"/>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Lukewarm</a:t>
            </a:r>
          </a:p>
        </p:txBody>
      </p:sp>
      <p:cxnSp>
        <p:nvCxnSpPr>
          <p:cNvPr id="4" name="Straight Arrow Connector 3"/>
          <p:cNvCxnSpPr/>
          <p:nvPr/>
        </p:nvCxnSpPr>
        <p:spPr bwMode="auto">
          <a:xfrm flipH="1">
            <a:off x="3452166" y="1737237"/>
            <a:ext cx="255304" cy="1106745"/>
          </a:xfrm>
          <a:prstGeom prst="straightConnector1">
            <a:avLst/>
          </a:prstGeom>
          <a:solidFill>
            <a:schemeClr val="accent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flipH="1" flipV="1">
            <a:off x="3438360" y="3092486"/>
            <a:ext cx="2000758" cy="593646"/>
          </a:xfrm>
          <a:prstGeom prst="straightConnector1">
            <a:avLst/>
          </a:prstGeom>
          <a:solidFill>
            <a:schemeClr val="accent1"/>
          </a:solidFill>
          <a:ln w="76200" cap="flat" cmpd="sng" algn="ctr">
            <a:solidFill>
              <a:srgbClr val="0000FF"/>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 name="Text Box 1028"/>
          <p:cNvSpPr txBox="1">
            <a:spLocks noChangeArrowheads="1"/>
          </p:cNvSpPr>
          <p:nvPr/>
        </p:nvSpPr>
        <p:spPr bwMode="auto">
          <a:xfrm>
            <a:off x="3693665" y="1508032"/>
            <a:ext cx="2392351" cy="458409"/>
          </a:xfrm>
          <a:prstGeom prst="rect">
            <a:avLst/>
          </a:prstGeom>
          <a:solidFill>
            <a:srgbClr val="FF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Hierapolis</a:t>
            </a:r>
          </a:p>
        </p:txBody>
      </p:sp>
    </p:spTree>
    <p:extLst>
      <p:ext uri="{BB962C8B-B14F-4D97-AF65-F5344CB8AC3E}">
        <p14:creationId xmlns:p14="http://schemas.microsoft.com/office/powerpoint/2010/main" val="20786886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righ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0487" name="Text Box 7"/>
          <p:cNvSpPr txBox="1">
            <a:spLocks noChangeArrowheads="1"/>
          </p:cNvSpPr>
          <p:nvPr/>
        </p:nvSpPr>
        <p:spPr bwMode="auto">
          <a:xfrm rot="12637">
            <a:off x="459219" y="981704"/>
            <a:ext cx="8145318" cy="5262979"/>
          </a:xfrm>
          <a:prstGeom prst="rect">
            <a:avLst/>
          </a:prstGeom>
          <a:no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Paul had never visited Colosse before he wrote this letter.  However, during his nearly three year ministry in nearby Ephesus, he probably met (&amp; may have converted) Epaphras, who likely went to Colosse and started the church.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endPar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800" b="1" i="0" u="none" strike="noStrike" kern="1200" cap="none" spc="0" normalizeH="0" baseline="0" noProof="0" dirty="0">
                <a:ln>
                  <a:noFill/>
                </a:ln>
                <a:solidFill>
                  <a:srgbClr val="000000"/>
                </a:solidFill>
                <a:effectLst/>
                <a:uLnTx/>
                <a:uFillTx/>
                <a:latin typeface="Arial" charset="0"/>
                <a:ea typeface="SimSun" charset="0"/>
                <a:cs typeface="SimSun" charset="0"/>
              </a:rPr>
              <a:t>Epaphras brought news of a serious heresy plaguing the church.  This prompted Paul to pen the epistle to the Colossians for Tychicus to deliver since he was returning to Colosse with Onesimus.</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2660345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2385"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0487" name="Text Box 7"/>
          <p:cNvSpPr txBox="1">
            <a:spLocks noChangeArrowheads="1"/>
          </p:cNvSpPr>
          <p:nvPr/>
        </p:nvSpPr>
        <p:spPr bwMode="auto">
          <a:xfrm rot="12637">
            <a:off x="914400" y="1752600"/>
            <a:ext cx="7186613" cy="4117975"/>
          </a:xfrm>
          <a:prstGeom prst="rect">
            <a:avLst/>
          </a:prstGeom>
          <a:solidFill>
            <a:srgbClr val="B2B2B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Paul had never visited Colosse before he wrote this letter.  However, during his nearly three year ministry in nearby Ephesus, he probably met (&amp; may have converted) Epaphras, who likely went to Colosse and started the church. </a:t>
            </a:r>
          </a:p>
          <a:p>
            <a:pPr marL="0" marR="0" lvl="0" indent="0" algn="ctr" defTabSz="914400" rtl="0" eaLnBrk="1" fontAlgn="base" latinLnBrk="0" hangingPunct="1">
              <a:lnSpc>
                <a:spcPct val="100000"/>
              </a:lnSpc>
              <a:spcBef>
                <a:spcPct val="0"/>
              </a:spcBef>
              <a:spcAft>
                <a:spcPct val="0"/>
              </a:spcAft>
              <a:buClrTx/>
              <a:buSzTx/>
              <a:buFont typeface="Wingdings" charset="0"/>
              <a:buChar char="Ø"/>
              <a:tabLst/>
              <a:defRPr/>
            </a:pPr>
            <a:r>
              <a:rPr kumimoji="0" lang="en-US" altLang="zh-CN" sz="2400" b="1" i="0" u="none" strike="noStrike" kern="1200" cap="none" spc="0" normalizeH="0" baseline="0" noProof="0">
                <a:ln>
                  <a:noFill/>
                </a:ln>
                <a:solidFill>
                  <a:srgbClr val="000000"/>
                </a:solidFill>
                <a:effectLst/>
                <a:uLnTx/>
                <a:uFillTx/>
                <a:latin typeface="Arial" charset="0"/>
                <a:ea typeface="SimSun" charset="0"/>
                <a:cs typeface="SimSun" charset="0"/>
              </a:rPr>
              <a:t>Epaphras brought news of a serious heresy plaguing the church.  This prompted Paul to pen the epistle to the Colossians for Tychicus to deliver since he was returning to Colosse with Onesimus.</a:t>
            </a:r>
          </a:p>
        </p:txBody>
      </p:sp>
      <p:sp>
        <p:nvSpPr>
          <p:cNvPr id="20489"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72388"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6" name="Frame 5"/>
          <p:cNvSpPr/>
          <p:nvPr/>
        </p:nvSpPr>
        <p:spPr bwMode="auto">
          <a:xfrm>
            <a:off x="179388" y="1700213"/>
            <a:ext cx="1655762"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010019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ppt_w</p:attrName>
                                        </p:attrNameLst>
                                      </p:cBhvr>
                                      <p:tavLst>
                                        <p:tav tm="0">
                                          <p:val>
                                            <p:fltVal val="0"/>
                                          </p:val>
                                        </p:tav>
                                        <p:tav tm="100000">
                                          <p:val>
                                            <p:strVal val="#ppt_w"/>
                                          </p:val>
                                        </p:tav>
                                      </p:tavLst>
                                    </p:anim>
                                    <p:anim calcmode="lin" valueType="num">
                                      <p:cBhvr>
                                        <p:cTn id="8" dur="500" fill="hold"/>
                                        <p:tgtEl>
                                          <p:spTgt spid="204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p:cTn id="13" dur="500" fill="hold"/>
                                        <p:tgtEl>
                                          <p:spTgt spid="20489"/>
                                        </p:tgtEl>
                                        <p:attrNameLst>
                                          <p:attrName>ppt_w</p:attrName>
                                        </p:attrNameLst>
                                      </p:cBhvr>
                                      <p:tavLst>
                                        <p:tav tm="0">
                                          <p:val>
                                            <p:fltVal val="0"/>
                                          </p:val>
                                        </p:tav>
                                        <p:tav tm="100000">
                                          <p:val>
                                            <p:strVal val="#ppt_w"/>
                                          </p:val>
                                        </p:tav>
                                      </p:tavLst>
                                    </p:anim>
                                    <p:anim calcmode="lin" valueType="num">
                                      <p:cBhvr>
                                        <p:cTn id="14" dur="500" fill="hold"/>
                                        <p:tgtEl>
                                          <p:spTgt spid="20489"/>
                                        </p:tgtEl>
                                        <p:attrNameLst>
                                          <p:attrName>ppt_h</p:attrName>
                                        </p:attrNameLst>
                                      </p:cBhvr>
                                      <p:tavLst>
                                        <p:tav tm="0">
                                          <p:val>
                                            <p:fltVal val="0"/>
                                          </p:val>
                                        </p:tav>
                                        <p:tav tm="100000">
                                          <p:val>
                                            <p:strVal val="#ppt_h"/>
                                          </p:val>
                                        </p:tav>
                                      </p:tavLst>
                                    </p:anim>
                                  </p:childTnLst>
                                </p:cTn>
                              </p:par>
                            </p:childTnLst>
                          </p:cTn>
                        </p:par>
                        <p:par>
                          <p:cTn id="15" fill="hold" nodeType="afterGroup">
                            <p:stCondLst>
                              <p:cond delay="500"/>
                            </p:stCondLst>
                            <p:childTnLst>
                              <p:par>
                                <p:cTn id="16" presetID="45"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000"/>
                                        <p:tgtEl>
                                          <p:spTgt spid="6"/>
                                        </p:tgtEl>
                                      </p:cBhvr>
                                    </p:animEffect>
                                    <p:anim calcmode="lin" valueType="num">
                                      <p:cBhvr>
                                        <p:cTn id="19" dur="2000" fill="hold"/>
                                        <p:tgtEl>
                                          <p:spTgt spid="6"/>
                                        </p:tgtEl>
                                        <p:attrNameLst>
                                          <p:attrName>ppt_w</p:attrName>
                                        </p:attrNameLst>
                                      </p:cBhvr>
                                      <p:tavLst>
                                        <p:tav tm="0" fmla="#ppt_w*sin(2.5*pi*$)">
                                          <p:val>
                                            <p:fltVal val="0"/>
                                          </p:val>
                                        </p:tav>
                                        <p:tav tm="100000">
                                          <p:val>
                                            <p:fltVal val="1"/>
                                          </p:val>
                                        </p:tav>
                                      </p:tavLst>
                                    </p:anim>
                                    <p:anim calcmode="lin" valueType="num">
                                      <p:cBhvr>
                                        <p:cTn id="20"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animBg="1" autoUpdateAnimBg="0"/>
      <p:bldP spid="20489"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443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35834"/>
            <a:ext cx="9144000" cy="1143000"/>
          </a:xfrm>
        </p:spPr>
        <p:txBody>
          <a:bodyPr/>
          <a:lstStyle/>
          <a:p>
            <a:pPr>
              <a:defRPr/>
            </a:pPr>
            <a:r>
              <a:rPr lang="en-US" sz="4800" b="1" dirty="0">
                <a:solidFill>
                  <a:srgbClr val="FFFFFF"/>
                </a:solidFill>
                <a:effectLst>
                  <a:glow rad="660400">
                    <a:schemeClr val="tx1"/>
                  </a:glow>
                </a:effectLst>
              </a:rPr>
              <a:t>Jewish: The Law is Good</a:t>
            </a:r>
          </a:p>
        </p:txBody>
      </p:sp>
      <p:sp>
        <p:nvSpPr>
          <p:cNvPr id="5" name="Title 1"/>
          <p:cNvSpPr txBox="1">
            <a:spLocks/>
          </p:cNvSpPr>
          <p:nvPr/>
        </p:nvSpPr>
        <p:spPr bwMode="auto">
          <a:xfrm>
            <a:off x="5220072" y="5715000"/>
            <a:ext cx="392392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but…</a:t>
            </a:r>
          </a:p>
        </p:txBody>
      </p:sp>
    </p:spTree>
    <p:extLst>
      <p:ext uri="{BB962C8B-B14F-4D97-AF65-F5344CB8AC3E}">
        <p14:creationId xmlns:p14="http://schemas.microsoft.com/office/powerpoint/2010/main" val="1714669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5458"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0"/>
            <a:ext cx="9180513" cy="6881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5459"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340068">
            <a:off x="-298450" y="1779588"/>
            <a:ext cx="35052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91880" y="-99392"/>
            <a:ext cx="5688632"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"So don</a:t>
            </a:r>
            <a:r>
              <a:rPr kumimoji="0" lang="fr-FR"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600" b="1" i="0" u="none" strike="noStrike" kern="1200" cap="none" spc="0" normalizeH="0" baseline="30000" noProof="0" dirty="0">
                <a:ln>
                  <a:noFill/>
                </a:ln>
                <a:solidFill>
                  <a:srgbClr val="FFFFFF"/>
                </a:solidFill>
                <a:effectLst>
                  <a:glow rad="279400">
                    <a:srgbClr val="000000"/>
                  </a:glow>
                </a:effectLst>
                <a:uLnTx/>
                <a:uFillTx/>
                <a:latin typeface="Arial"/>
                <a:ea typeface="ＭＳ Ｐゴシック" pitchFamily="-111" charset="-128"/>
              </a:rPr>
              <a:t>17</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For these rules are only shadows of the reality yet to come. And Christ himself is that reality" (Col. 2:16-17 </a:t>
            </a:r>
            <a:r>
              <a:rPr kumimoji="0" lang="en-US" sz="28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279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660400">
                    <a:schemeClr val="tx1"/>
                  </a:glow>
                </a:effectLst>
              </a:rPr>
              <a:t>No Legalism!</a:t>
            </a:r>
          </a:p>
        </p:txBody>
      </p:sp>
    </p:spTree>
    <p:extLst>
      <p:ext uri="{BB962C8B-B14F-4D97-AF65-F5344CB8AC3E}">
        <p14:creationId xmlns:p14="http://schemas.microsoft.com/office/powerpoint/2010/main" val="2732744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AE32A0-39AE-8C47-A6BC-E3FED6B2FD9F}"/>
              </a:ext>
            </a:extLst>
          </p:cNvPr>
          <p:cNvPicPr>
            <a:picLocks noChangeAspect="1"/>
          </p:cNvPicPr>
          <p:nvPr/>
        </p:nvPicPr>
        <p:blipFill rotWithShape="1">
          <a:blip r:embed="rId3"/>
          <a:srcRect t="12829" r="19940" b="4727"/>
          <a:stretch/>
        </p:blipFill>
        <p:spPr>
          <a:xfrm>
            <a:off x="16370" y="-171400"/>
            <a:ext cx="9137104" cy="7056784"/>
          </a:xfrm>
          <a:prstGeom prst="rect">
            <a:avLst/>
          </a:prstGeom>
        </p:spPr>
      </p:pic>
      <p:sp>
        <p:nvSpPr>
          <p:cNvPr id="5" name="Title 1"/>
          <p:cNvSpPr txBox="1">
            <a:spLocks/>
          </p:cNvSpPr>
          <p:nvPr/>
        </p:nvSpPr>
        <p:spPr bwMode="auto">
          <a:xfrm>
            <a:off x="-6896" y="-27384"/>
            <a:ext cx="421885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"So don</a:t>
            </a:r>
            <a:r>
              <a:rPr kumimoji="0" lang="fr-FR"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t let anyone condemn you for what you eat or drink, or for not celebrating certain holy days or new moon ceremonies or Sabbaths.  </a:t>
            </a:r>
            <a:r>
              <a:rPr kumimoji="0" lang="en-US" sz="3200" b="1" i="0" u="none" strike="noStrike" kern="1200" cap="none" spc="0" normalizeH="0" baseline="30000" noProof="0" dirty="0">
                <a:ln>
                  <a:noFill/>
                </a:ln>
                <a:solidFill>
                  <a:srgbClr val="FFFFFF"/>
                </a:solidFill>
                <a:effectLst>
                  <a:glow rad="228600">
                    <a:srgbClr val="000000"/>
                  </a:glow>
                </a:effectLst>
                <a:uLnTx/>
                <a:uFillTx/>
                <a:latin typeface="Arial"/>
                <a:ea typeface="ＭＳ Ｐゴシック" pitchFamily="-111" charset="-128"/>
              </a:rPr>
              <a:t>17</a:t>
            </a:r>
            <a:r>
              <a:rPr kumimoji="0" lang="en-US" sz="3200" b="1" i="0" u="none" strike="noStrike" kern="1200" cap="none" spc="0" normalizeH="0" baseline="0" noProof="0" dirty="0">
                <a:ln>
                  <a:noFill/>
                </a:ln>
                <a:solidFill>
                  <a:srgbClr val="FFFF00"/>
                </a:solidFill>
                <a:effectLst>
                  <a:glow rad="228600">
                    <a:srgbClr val="000000"/>
                  </a:glow>
                </a:effectLst>
                <a:uLnTx/>
                <a:uFillTx/>
                <a:latin typeface="Arial"/>
                <a:ea typeface="ＭＳ Ｐゴシック" pitchFamily="-111" charset="-128"/>
              </a:rPr>
              <a:t>For these rules are only shadows of the reality yet to come. </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And Christ himself is that reality" </a:t>
            </a:r>
            <a:b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b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(2:16-17 </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NLT</a:t>
            </a:r>
            <a:r>
              <a:rPr kumimoji="0" lang="en-US"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6012160" y="260648"/>
            <a:ext cx="3115470" cy="1368152"/>
          </a:xfrm>
        </p:spPr>
        <p:txBody>
          <a:bodyPr/>
          <a:lstStyle/>
          <a:p>
            <a:pPr>
              <a:defRPr/>
            </a:pPr>
            <a:r>
              <a:rPr lang="en-US" sz="4800" b="1" dirty="0">
                <a:solidFill>
                  <a:srgbClr val="FFFFFF"/>
                </a:solidFill>
                <a:effectLst>
                  <a:glow rad="660400">
                    <a:schemeClr val="tx1"/>
                  </a:glow>
                </a:effectLst>
              </a:rPr>
              <a:t>No Shadows!</a:t>
            </a:r>
          </a:p>
        </p:txBody>
      </p:sp>
    </p:spTree>
    <p:extLst>
      <p:ext uri="{BB962C8B-B14F-4D97-AF65-F5344CB8AC3E}">
        <p14:creationId xmlns:p14="http://schemas.microsoft.com/office/powerpoint/2010/main" val="23136156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955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6063"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3419872" y="-99392"/>
            <a:ext cx="5760640"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"And Christ himself is that reality" (2:17b </a:t>
            </a:r>
            <a:r>
              <a:rPr kumimoji="0" lang="en-US" sz="2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107504" y="35834"/>
            <a:ext cx="3635896" cy="944894"/>
          </a:xfrm>
        </p:spPr>
        <p:txBody>
          <a:bodyPr/>
          <a:lstStyle/>
          <a:p>
            <a:pPr algn="l">
              <a:defRPr/>
            </a:pPr>
            <a:r>
              <a:rPr lang="en-US" sz="4800" b="1" dirty="0">
                <a:solidFill>
                  <a:srgbClr val="FFFFFF"/>
                </a:solidFill>
                <a:effectLst>
                  <a:glow rad="660400">
                    <a:schemeClr val="tx1"/>
                  </a:glow>
                </a:effectLst>
              </a:rPr>
              <a:t>Focus on:</a:t>
            </a:r>
          </a:p>
        </p:txBody>
      </p:sp>
      <p:sp>
        <p:nvSpPr>
          <p:cNvPr id="6" name="Title 1"/>
          <p:cNvSpPr txBox="1">
            <a:spLocks/>
          </p:cNvSpPr>
          <p:nvPr/>
        </p:nvSpPr>
        <p:spPr bwMode="auto">
          <a:xfrm>
            <a:off x="251520" y="2780928"/>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Death</a:t>
            </a:r>
          </a:p>
        </p:txBody>
      </p:sp>
      <p:sp>
        <p:nvSpPr>
          <p:cNvPr id="7" name="Title 1"/>
          <p:cNvSpPr txBox="1">
            <a:spLocks/>
          </p:cNvSpPr>
          <p:nvPr/>
        </p:nvSpPr>
        <p:spPr bwMode="auto">
          <a:xfrm>
            <a:off x="3059832" y="5373216"/>
            <a:ext cx="3635896"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Burial</a:t>
            </a:r>
          </a:p>
        </p:txBody>
      </p:sp>
      <p:sp>
        <p:nvSpPr>
          <p:cNvPr id="8" name="Title 1"/>
          <p:cNvSpPr txBox="1">
            <a:spLocks/>
          </p:cNvSpPr>
          <p:nvPr/>
        </p:nvSpPr>
        <p:spPr bwMode="auto">
          <a:xfrm>
            <a:off x="4644008" y="3356992"/>
            <a:ext cx="4514555" cy="94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Resurrection</a:t>
            </a:r>
          </a:p>
        </p:txBody>
      </p:sp>
    </p:spTree>
    <p:extLst>
      <p:ext uri="{BB962C8B-B14F-4D97-AF65-F5344CB8AC3E}">
        <p14:creationId xmlns:p14="http://schemas.microsoft.com/office/powerpoint/2010/main" val="1219682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057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057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057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2276475"/>
            <a:ext cx="3024187"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3594336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2626"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289175"/>
            <a:ext cx="9144000" cy="4595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Socrates</a:t>
            </a:r>
          </a:p>
        </p:txBody>
      </p:sp>
      <p:sp>
        <p:nvSpPr>
          <p:cNvPr id="10" name="Title 1"/>
          <p:cNvSpPr txBox="1">
            <a:spLocks/>
          </p:cNvSpPr>
          <p:nvPr/>
        </p:nvSpPr>
        <p:spPr bwMode="auto">
          <a:xfrm>
            <a:off x="300608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Plato</a:t>
            </a:r>
          </a:p>
        </p:txBody>
      </p:sp>
      <p:sp>
        <p:nvSpPr>
          <p:cNvPr id="11" name="Title 1"/>
          <p:cNvSpPr txBox="1">
            <a:spLocks/>
          </p:cNvSpPr>
          <p:nvPr/>
        </p:nvSpPr>
        <p:spPr bwMode="auto">
          <a:xfrm>
            <a:off x="6012160" y="6200406"/>
            <a:ext cx="3131840" cy="647618"/>
          </a:xfrm>
          <a:prstGeom prst="rect">
            <a:avLst/>
          </a:prstGeom>
          <a:solidFill>
            <a:srgbClr val="000000"/>
          </a:solid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Aristotle</a:t>
            </a:r>
          </a:p>
        </p:txBody>
      </p:sp>
      <p:sp>
        <p:nvSpPr>
          <p:cNvPr id="7" name="Title 1"/>
          <p:cNvSpPr txBox="1">
            <a:spLocks/>
          </p:cNvSpPr>
          <p:nvPr/>
        </p:nvSpPr>
        <p:spPr bwMode="auto">
          <a:xfrm>
            <a:off x="0" y="2205038"/>
            <a:ext cx="3492500" cy="46529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"Good people do not need laws to tell them to act responsibly, while bad people will find a way around the laws"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—Plato</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423-348 BC</a:t>
            </a:r>
          </a:p>
        </p:txBody>
      </p:sp>
      <p:sp>
        <p:nvSpPr>
          <p:cNvPr id="2" name="Title 1"/>
          <p:cNvSpPr>
            <a:spLocks noGrp="1"/>
          </p:cNvSpPr>
          <p:nvPr>
            <p:ph type="title" idx="4294967295"/>
          </p:nvPr>
        </p:nvSpPr>
        <p:spPr>
          <a:xfrm>
            <a:off x="216024" y="35834"/>
            <a:ext cx="3635896" cy="1953006"/>
          </a:xfrm>
        </p:spPr>
        <p:txBody>
          <a:bodyPr/>
          <a:lstStyle/>
          <a:p>
            <a:pPr algn="l">
              <a:defRPr/>
            </a:pPr>
            <a:r>
              <a:rPr lang="en-US" b="1" dirty="0">
                <a:solidFill>
                  <a:srgbClr val="FFFFFF"/>
                </a:solidFill>
                <a:effectLst>
                  <a:glow rad="660400">
                    <a:schemeClr val="tx1"/>
                  </a:glow>
                </a:effectLst>
              </a:rPr>
              <a:t>Greek Philosophy</a:t>
            </a:r>
          </a:p>
        </p:txBody>
      </p:sp>
      <p:sp>
        <p:nvSpPr>
          <p:cNvPr id="12" name="Rectangle 11"/>
          <p:cNvSpPr>
            <a:spLocks noChangeArrowheads="1"/>
          </p:cNvSpPr>
          <p:nvPr/>
        </p:nvSpPr>
        <p:spPr bwMode="auto">
          <a:xfrm>
            <a:off x="6084888" y="2276475"/>
            <a:ext cx="3059112" cy="4581525"/>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 name="Title 1"/>
          <p:cNvSpPr txBox="1">
            <a:spLocks/>
          </p:cNvSpPr>
          <p:nvPr/>
        </p:nvSpPr>
        <p:spPr bwMode="auto">
          <a:xfrm>
            <a:off x="3492500" y="17463"/>
            <a:ext cx="5616575" cy="6840537"/>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Don</a:t>
            </a:r>
            <a:r>
              <a:rPr kumimoji="0" lang="fr-FR" sz="3600" b="1" i="0" u="none" strike="noStrike" kern="1200" cap="none" spc="0" normalizeH="0" baseline="0" noProof="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t let anyone capture you with empty philosophies and high-sounding nonsense that come from human thinking and from the spiritual powers of this world, rather than from </a:t>
            </a:r>
            <a:r>
              <a:rPr kumimoji="0" lang="en-US" sz="6600" b="1" i="0" u="none" strike="noStrike" kern="1200" cap="none" spc="0" normalizeH="0" baseline="0" noProof="0">
                <a:ln>
                  <a:noFill/>
                </a:ln>
                <a:solidFill>
                  <a:srgbClr val="FFFFFF"/>
                </a:solidFill>
                <a:effectLst/>
                <a:uLnTx/>
                <a:uFillTx/>
                <a:latin typeface="Arial" charset="0"/>
                <a:ea typeface="ＭＳ Ｐゴシック" charset="0"/>
              </a:rPr>
              <a:t>Christ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t>
            </a:r>
            <a:br>
              <a:rPr kumimoji="0" lang="en-US" sz="3600" b="1" i="0" u="none" strike="noStrike" kern="1200" cap="none" spc="0" normalizeH="0" baseline="0" noProof="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(2:8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rPr>
              <a:t>NLT</a:t>
            </a: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 </a:t>
            </a:r>
          </a:p>
        </p:txBody>
      </p:sp>
      <p:sp>
        <p:nvSpPr>
          <p:cNvPr id="13" name="&quot;No&quot; Symbol 12"/>
          <p:cNvSpPr/>
          <p:nvPr/>
        </p:nvSpPr>
        <p:spPr bwMode="auto">
          <a:xfrm>
            <a:off x="107950" y="2781300"/>
            <a:ext cx="3095625" cy="3024188"/>
          </a:xfrm>
          <a:prstGeom prst="noSmoking">
            <a:avLst/>
          </a:prstGeom>
          <a:solidFill>
            <a:srgbClr val="FF0000"/>
          </a:solidFill>
          <a:ln w="12700" cap="sq" cmpd="sng" algn="ctr">
            <a:solidFill>
              <a:schemeClr val="tx1"/>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2619343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6" presetClass="entr" presetSubtype="21"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2273"/>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Teachers Deny the Deity and Work of Christ</a:t>
            </a:r>
          </a:p>
        </p:txBody>
      </p:sp>
      <p:pic>
        <p:nvPicPr>
          <p:cNvPr id="478212" name="Picture 4" descr="Related image">
            <a:extLst>
              <a:ext uri="{FF2B5EF4-FFF2-40B4-BE49-F238E27FC236}">
                <a16:creationId xmlns:a16="http://schemas.microsoft.com/office/drawing/2014/main" id="{9186B96B-0653-CE48-987E-8EC9A08B48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2273"/>
            <a:ext cx="9168853" cy="53285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93162F2-F32D-0B40-A33E-83924756580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Tree>
    <p:extLst>
      <p:ext uri="{BB962C8B-B14F-4D97-AF65-F5344CB8AC3E}">
        <p14:creationId xmlns:p14="http://schemas.microsoft.com/office/powerpoint/2010/main" val="798661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"For in Christ all the fullness of the Deity lives in bodily form"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pitchFamily="-108" charset="-128"/>
                <a:cs typeface="Arial" charset="0"/>
              </a:rPr>
              <a:t>(Colossians 2:9).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Colossians</a:t>
            </a:r>
          </a:p>
        </p:txBody>
      </p:sp>
      <p:sp>
        <p:nvSpPr>
          <p:cNvPr id="7" name="Text Box 24"/>
          <p:cNvSpPr txBox="1">
            <a:spLocks noChangeArrowheads="1"/>
          </p:cNvSpPr>
          <p:nvPr/>
        </p:nvSpPr>
        <p:spPr bwMode="auto">
          <a:xfrm>
            <a:off x="838682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187</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283247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3649"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3650"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3651"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395288" y="3284538"/>
            <a:ext cx="3024187" cy="576262"/>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8279332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5698"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7800"/>
            <a:ext cx="9144000" cy="649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0"/>
            <a:ext cx="4139952" cy="436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"Don</a:t>
            </a:r>
            <a:r>
              <a:rPr kumimoji="0" lang="fr-FR"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t let anyone condemn you by insisting on pious self-denial or the worship of angels…"</a:t>
            </a:r>
          </a:p>
        </p:txBody>
      </p:sp>
      <p:sp>
        <p:nvSpPr>
          <p:cNvPr id="2" name="Title 1"/>
          <p:cNvSpPr>
            <a:spLocks noGrp="1"/>
          </p:cNvSpPr>
          <p:nvPr>
            <p:ph type="title" idx="4294967295"/>
          </p:nvPr>
        </p:nvSpPr>
        <p:spPr>
          <a:xfrm>
            <a:off x="107504" y="4797152"/>
            <a:ext cx="3635896" cy="1953006"/>
          </a:xfrm>
        </p:spPr>
        <p:txBody>
          <a:bodyPr/>
          <a:lstStyle/>
          <a:p>
            <a:pPr algn="l">
              <a:defRPr/>
            </a:pPr>
            <a:r>
              <a:rPr lang="en-US" sz="4800" b="1" dirty="0">
                <a:solidFill>
                  <a:srgbClr val="FFFFFF"/>
                </a:solidFill>
                <a:effectLst>
                  <a:glow rad="660400">
                    <a:schemeClr val="tx1"/>
                  </a:glow>
                </a:effectLst>
              </a:rPr>
              <a:t>Angel Worship</a:t>
            </a:r>
          </a:p>
        </p:txBody>
      </p:sp>
      <p:sp>
        <p:nvSpPr>
          <p:cNvPr id="6" name="Title 1"/>
          <p:cNvSpPr txBox="1">
            <a:spLocks/>
          </p:cNvSpPr>
          <p:nvPr/>
        </p:nvSpPr>
        <p:spPr bwMode="auto">
          <a:xfrm>
            <a:off x="5940152" y="0"/>
            <a:ext cx="3024336" cy="6840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"…saying they have had visions about these things.  Their sinful minds have made them proud" </a:t>
            </a:r>
            <a:b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b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(2:18 </a:t>
            </a: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pitchFamily="-111" charset="-128"/>
              </a:rPr>
              <a:t>) </a:t>
            </a:r>
          </a:p>
        </p:txBody>
      </p:sp>
    </p:spTree>
    <p:extLst>
      <p:ext uri="{BB962C8B-B14F-4D97-AF65-F5344CB8AC3E}">
        <p14:creationId xmlns:p14="http://schemas.microsoft.com/office/powerpoint/2010/main" val="215574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2" name="Picture 2" descr="https://truediscernment.files.wordpress.com/2014/02/false-teachers.jpg">
            <a:extLst>
              <a:ext uri="{FF2B5EF4-FFF2-40B4-BE49-F238E27FC236}">
                <a16:creationId xmlns:a16="http://schemas.microsoft.com/office/drawing/2014/main" id="{F2E848D7-8580-884B-9F00-B55E7DA3B2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8314"/>
            <a:ext cx="9196879" cy="61926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Messages from Angels?</a:t>
            </a:r>
          </a:p>
        </p:txBody>
      </p:sp>
      <p:sp>
        <p:nvSpPr>
          <p:cNvPr id="2" name="Rectangle 1">
            <a:extLst>
              <a:ext uri="{FF2B5EF4-FFF2-40B4-BE49-F238E27FC236}">
                <a16:creationId xmlns:a16="http://schemas.microsoft.com/office/drawing/2014/main" id="{AEEB2922-AF3C-B845-8906-307ECFEEAABB}"/>
              </a:ext>
            </a:extLst>
          </p:cNvPr>
          <p:cNvSpPr/>
          <p:nvPr/>
        </p:nvSpPr>
        <p:spPr bwMode="auto">
          <a:xfrm>
            <a:off x="2843808" y="3515077"/>
            <a:ext cx="4968552" cy="561995"/>
          </a:xfrm>
          <a:prstGeom prst="rect">
            <a:avLst/>
          </a:prstGeom>
          <a:noFill/>
          <a:ln w="22225" cap="flat" cmpd="sng" algn="ctr">
            <a:solidFill>
              <a:schemeClr val="bg1"/>
            </a:solidFill>
            <a:prstDash val="solid"/>
            <a:round/>
            <a:headEnd type="none" w="med" len="med"/>
            <a:tailEnd type="stealth" w="lg" len="lg"/>
          </a:ln>
          <a:effectLst/>
        </p:spPr>
        <p:txBody>
          <a:bodyPr vert="horz" wrap="square" lIns="90000" tIns="1440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2">
            <a:extLst>
              <a:ext uri="{FF2B5EF4-FFF2-40B4-BE49-F238E27FC236}">
                <a16:creationId xmlns:a16="http://schemas.microsoft.com/office/drawing/2014/main" id="{61EA8F92-F7FB-A748-84B4-1F713736944B}"/>
              </a:ext>
            </a:extLst>
          </p:cNvPr>
          <p:cNvSpPr txBox="1">
            <a:spLocks noChangeArrowheads="1"/>
          </p:cNvSpPr>
          <p:nvPr/>
        </p:nvSpPr>
        <p:spPr bwMode="auto">
          <a:xfrm>
            <a:off x="2195736" y="908720"/>
            <a:ext cx="6955574" cy="432048"/>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Joyce Meyers believes and teaches…</a:t>
            </a:r>
          </a:p>
        </p:txBody>
      </p:sp>
    </p:spTree>
    <p:extLst>
      <p:ext uri="{BB962C8B-B14F-4D97-AF65-F5344CB8AC3E}">
        <p14:creationId xmlns:p14="http://schemas.microsoft.com/office/powerpoint/2010/main" val="20301644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2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377950" y="28575"/>
            <a:ext cx="6146800" cy="682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5076056" cy="1160918"/>
          </a:xfrm>
        </p:spPr>
        <p:txBody>
          <a:bodyPr/>
          <a:lstStyle/>
          <a:p>
            <a:pPr algn="l">
              <a:defRPr/>
            </a:pPr>
            <a:r>
              <a:rPr lang="en-US" sz="4800" b="1" dirty="0" err="1">
                <a:solidFill>
                  <a:srgbClr val="FFFFFF"/>
                </a:solidFill>
                <a:effectLst>
                  <a:glow rad="660400">
                    <a:schemeClr val="tx1"/>
                  </a:glow>
                </a:effectLst>
              </a:rPr>
              <a:t>AskAnAngel.org</a:t>
            </a:r>
            <a:endParaRPr lang="en-US" sz="4800" b="1" dirty="0">
              <a:solidFill>
                <a:srgbClr val="FFFFFF"/>
              </a:solidFill>
              <a:effectLst>
                <a:glow rad="660400">
                  <a:schemeClr val="tx1"/>
                </a:glow>
              </a:effectLst>
            </a:endParaRPr>
          </a:p>
        </p:txBody>
      </p:sp>
      <p:sp>
        <p:nvSpPr>
          <p:cNvPr id="4" name="AutoShape 3"/>
          <p:cNvSpPr>
            <a:spLocks/>
          </p:cNvSpPr>
          <p:nvPr/>
        </p:nvSpPr>
        <p:spPr bwMode="auto">
          <a:xfrm>
            <a:off x="9144000" y="1268413"/>
            <a:ext cx="3903663" cy="209391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000000"/>
          </a:solidFill>
          <a:ln w="25400" cap="flat" cmpd="sng">
            <a:solidFill>
              <a:srgbClr val="727DE0"/>
            </a:solidFill>
            <a:prstDash val="solid"/>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cs typeface="Helvetica" charset="0"/>
            </a:endParaRPr>
          </a:p>
        </p:txBody>
      </p:sp>
      <p:sp>
        <p:nvSpPr>
          <p:cNvPr id="5" name="AutoShape 4"/>
          <p:cNvSpPr>
            <a:spLocks/>
          </p:cNvSpPr>
          <p:nvPr/>
        </p:nvSpPr>
        <p:spPr bwMode="auto">
          <a:xfrm>
            <a:off x="9342438" y="1385888"/>
            <a:ext cx="3506787" cy="17557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18" tIns="45718" rIns="45718" bIns="45718"/>
          <a:lstStyle/>
          <a:p>
            <a:pPr marL="0" marR="0" lvl="0" indent="0" algn="l" defTabSz="457200" rtl="0" eaLnBrk="1" fontAlgn="base" latinLnBrk="0" hangingPunct="1">
              <a:lnSpc>
                <a:spcPct val="115000"/>
              </a:lnSpc>
              <a:spcBef>
                <a:spcPts val="1000"/>
              </a:spcBef>
              <a:spcAft>
                <a:spcPct val="0"/>
              </a:spcAft>
              <a:buClrTx/>
              <a:buSzTx/>
              <a:buFontTx/>
              <a:buNone/>
              <a:tabLst/>
              <a:defRPr/>
            </a:pPr>
            <a:r>
              <a:rPr kumimoji="0" lang="en-US" altLang="ja-JP" sz="1600" b="0" i="0" u="none" strike="noStrike" kern="1200" cap="none" spc="0" normalizeH="0" baseline="0" noProof="0" dirty="0">
                <a:ln>
                  <a:noFill/>
                </a:ln>
                <a:solidFill>
                  <a:srgbClr val="FFFFFF"/>
                </a:solidFill>
                <a:effectLst/>
                <a:uLnTx/>
                <a:uFillTx/>
                <a:latin typeface="Arial"/>
                <a:ea typeface="宋体" charset="0"/>
                <a:cs typeface="Arial"/>
                <a:sym typeface="宋体" charset="0"/>
              </a:rPr>
              <a:t>Dear St. Michael, the Archangel…</a:t>
            </a:r>
            <a:endParaRPr kumimoji="0" lang="en-US" sz="1600" b="0" i="0" u="none" strike="noStrike" kern="1200" cap="none" spc="0" normalizeH="0" baseline="0" noProof="0" dirty="0">
              <a:ln>
                <a:noFill/>
              </a:ln>
              <a:solidFill>
                <a:srgbClr val="FFFFFF"/>
              </a:solidFill>
              <a:effectLst/>
              <a:uLnTx/>
              <a:uFillTx/>
              <a:latin typeface="Arial"/>
              <a:ea typeface="宋体" charset="0"/>
              <a:cs typeface="Arial"/>
              <a:sym typeface="宋体" charset="0"/>
            </a:endParaRPr>
          </a:p>
        </p:txBody>
      </p:sp>
    </p:spTree>
    <p:extLst>
      <p:ext uri="{BB962C8B-B14F-4D97-AF65-F5344CB8AC3E}">
        <p14:creationId xmlns:p14="http://schemas.microsoft.com/office/powerpoint/2010/main" val="2268704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7745"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87746"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87747"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79388" y="3860800"/>
            <a:ext cx="316865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1996146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979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0" y="4725144"/>
            <a:ext cx="9144000" cy="2141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"Christ is the visible image of the invisible God. He existed before anything was created and is supreme over all creation" (1:15 </a:t>
            </a:r>
            <a:r>
              <a:rPr kumimoji="0" lang="en-US" sz="28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NLT</a:t>
            </a: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 </a:t>
            </a:r>
          </a:p>
        </p:txBody>
      </p:sp>
      <p:sp>
        <p:nvSpPr>
          <p:cNvPr id="2" name="Title 1"/>
          <p:cNvSpPr>
            <a:spLocks noGrp="1"/>
          </p:cNvSpPr>
          <p:nvPr>
            <p:ph type="title" idx="4294967295"/>
          </p:nvPr>
        </p:nvSpPr>
        <p:spPr>
          <a:xfrm>
            <a:off x="216024" y="35834"/>
            <a:ext cx="3635896" cy="1953006"/>
          </a:xfrm>
        </p:spPr>
        <p:txBody>
          <a:bodyPr/>
          <a:lstStyle/>
          <a:p>
            <a:pPr algn="l">
              <a:defRPr/>
            </a:pPr>
            <a:r>
              <a:rPr lang="en-US" sz="4800" b="1" dirty="0">
                <a:solidFill>
                  <a:srgbClr val="FFFFFF"/>
                </a:solidFill>
                <a:effectLst>
                  <a:glow rad="165100">
                    <a:schemeClr val="tx1"/>
                  </a:glow>
                </a:effectLst>
              </a:rPr>
              <a:t>Christ</a:t>
            </a:r>
            <a:r>
              <a:rPr lang="fr-FR" sz="4800" b="1" dirty="0">
                <a:solidFill>
                  <a:srgbClr val="FFFFFF"/>
                </a:solidFill>
                <a:effectLst>
                  <a:glow rad="165100">
                    <a:schemeClr val="tx1"/>
                  </a:glow>
                </a:effectLst>
              </a:rPr>
              <a:t>'</a:t>
            </a:r>
            <a:r>
              <a:rPr lang="en-US" sz="4800" b="1" dirty="0">
                <a:solidFill>
                  <a:srgbClr val="FFFFFF"/>
                </a:solidFill>
                <a:effectLst>
                  <a:glow rad="165100">
                    <a:schemeClr val="tx1"/>
                  </a:glow>
                </a:effectLst>
              </a:rPr>
              <a:t>s Deity</a:t>
            </a:r>
          </a:p>
        </p:txBody>
      </p:sp>
    </p:spTree>
    <p:extLst>
      <p:ext uri="{BB962C8B-B14F-4D97-AF65-F5344CB8AC3E}">
        <p14:creationId xmlns:p14="http://schemas.microsoft.com/office/powerpoint/2010/main" val="1768381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
        <p:nvSpPr>
          <p:cNvPr id="2" name="Frame 1"/>
          <p:cNvSpPr/>
          <p:nvPr/>
        </p:nvSpPr>
        <p:spPr bwMode="auto">
          <a:xfrm>
            <a:off x="1116013" y="4797425"/>
            <a:ext cx="1511300" cy="576263"/>
          </a:xfrm>
          <a:prstGeom prst="frame">
            <a:avLst/>
          </a:prstGeom>
          <a:solidFill>
            <a:schemeClr val="accent1"/>
          </a:solidFill>
          <a:ln w="12700" cap="sq" cmpd="sng" algn="ctr">
            <a:solidFill>
              <a:srgbClr val="F2EED7"/>
            </a:solidFill>
            <a:prstDash val="solid"/>
            <a:miter lim="800000"/>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ＭＳ Ｐゴシック" charset="0"/>
            </a:endParaRPr>
          </a:p>
        </p:txBody>
      </p:sp>
    </p:spTree>
    <p:extLst>
      <p:ext uri="{BB962C8B-B14F-4D97-AF65-F5344CB8AC3E}">
        <p14:creationId xmlns:p14="http://schemas.microsoft.com/office/powerpoint/2010/main" val="916090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0163" y="1473200"/>
            <a:ext cx="3594101" cy="538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16024" y="35834"/>
            <a:ext cx="3635896" cy="1953006"/>
          </a:xfrm>
        </p:spPr>
        <p:txBody>
          <a:bodyPr/>
          <a:lstStyle/>
          <a:p>
            <a:pPr algn="l">
              <a:defRPr/>
            </a:pPr>
            <a:r>
              <a:rPr lang="en-US" sz="4000" b="1" dirty="0">
                <a:solidFill>
                  <a:srgbClr val="FFFFFF"/>
                </a:solidFill>
                <a:effectLst>
                  <a:glow rad="660400">
                    <a:schemeClr val="tx1"/>
                  </a:glow>
                </a:effectLst>
              </a:rPr>
              <a:t>Asceticism</a:t>
            </a:r>
            <a:endParaRPr lang="en-US" sz="4800" b="1" dirty="0">
              <a:solidFill>
                <a:srgbClr val="FFFFFF"/>
              </a:solidFill>
              <a:effectLst>
                <a:glow rad="660400">
                  <a:schemeClr val="tx1"/>
                </a:glow>
              </a:effectLst>
            </a:endParaRPr>
          </a:p>
        </p:txBody>
      </p:sp>
      <p:sp>
        <p:nvSpPr>
          <p:cNvPr id="5" name="Title 1"/>
          <p:cNvSpPr txBox="1">
            <a:spLocks/>
          </p:cNvSpPr>
          <p:nvPr/>
        </p:nvSpPr>
        <p:spPr bwMode="auto">
          <a:xfrm>
            <a:off x="3276600" y="-27384"/>
            <a:ext cx="5903913" cy="684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800000"/>
                </a:solidFill>
                <a:effectLst/>
                <a:uLnTx/>
                <a:uFillTx/>
                <a:latin typeface="Arial" charset="0"/>
                <a:ea typeface="ＭＳ Ｐゴシック" charset="0"/>
              </a:rPr>
              <a:t>"You have died with Christ, and he has set you free from the spiritual powers of this world. So why do you keep on following the rules of the world, such as,  </a:t>
            </a:r>
            <a:r>
              <a:rPr kumimoji="0" lang="en-US" sz="2800" b="1" i="0" u="none" strike="noStrike" kern="1200" cap="none" spc="0" normalizeH="0" baseline="30000" noProof="0" dirty="0">
                <a:ln>
                  <a:noFill/>
                </a:ln>
                <a:solidFill>
                  <a:srgbClr val="800000"/>
                </a:solidFill>
                <a:effectLst/>
                <a:uLnTx/>
                <a:uFillTx/>
                <a:latin typeface="Arial" charset="0"/>
                <a:ea typeface="ＭＳ Ｐゴシック" charset="0"/>
              </a:rPr>
              <a:t>21</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Don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 handle! Don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 taste! Don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 touch!</a:t>
            </a:r>
            <a:r>
              <a:rPr kumimoji="0" lang="fr-FR" altLang="ja-JP"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  </a:t>
            </a:r>
            <a:r>
              <a:rPr kumimoji="0" lang="en-US" altLang="ja-JP" sz="2800" b="1" i="0" u="none" strike="noStrike" kern="1200" cap="none" spc="0" normalizeH="0" baseline="30000" noProof="0" dirty="0">
                <a:ln>
                  <a:noFill/>
                </a:ln>
                <a:solidFill>
                  <a:srgbClr val="800000"/>
                </a:solidFill>
                <a:effectLst/>
                <a:uLnTx/>
                <a:uFillTx/>
                <a:latin typeface="Arial" charset="0"/>
                <a:ea typeface="ＭＳ Ｐゴシック" charset="0"/>
              </a:rPr>
              <a:t>22</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Such rules are mere human teachings about things that deteriorate as we use them.  </a:t>
            </a:r>
            <a:r>
              <a:rPr kumimoji="0" lang="en-US" altLang="ja-JP" sz="2800" b="1" i="0" u="none" strike="noStrike" kern="1200" cap="none" spc="0" normalizeH="0" baseline="30000" noProof="0" dirty="0">
                <a:ln>
                  <a:noFill/>
                </a:ln>
                <a:solidFill>
                  <a:srgbClr val="800000"/>
                </a:solidFill>
                <a:effectLst/>
                <a:uLnTx/>
                <a:uFillTx/>
                <a:latin typeface="Arial" charset="0"/>
                <a:ea typeface="ＭＳ Ｐゴシック" charset="0"/>
              </a:rPr>
              <a:t>23</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These rules may seem wise because they require strong devotion, pious self-denial, and severe bodily discipline. But they provide no help in conquering a person</a:t>
            </a:r>
            <a:r>
              <a:rPr kumimoji="0" lang="fr-FR" sz="2800" b="1" i="0" u="none" strike="noStrike" kern="1200" cap="none" spc="0" normalizeH="0" baseline="0" noProof="0" dirty="0">
                <a:ln>
                  <a:noFill/>
                </a:ln>
                <a:solidFill>
                  <a:srgbClr val="800000"/>
                </a:solidFill>
                <a:effectLst/>
                <a:uLnTx/>
                <a:uFillTx/>
                <a:latin typeface="Arial" charset="0"/>
                <a:ea typeface="ＭＳ Ｐゴシック" charset="0"/>
              </a:rPr>
              <a: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s evil desires" </a:t>
            </a:r>
            <a:b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b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(2:20-23 </a:t>
            </a:r>
            <a:r>
              <a:rPr kumimoji="0" lang="en-US" altLang="ja-JP" sz="2000" b="1" i="0" u="none" strike="noStrike" kern="1200" cap="none" spc="0" normalizeH="0" baseline="0" noProof="0" dirty="0">
                <a:ln>
                  <a:noFill/>
                </a:ln>
                <a:solidFill>
                  <a:srgbClr val="800000"/>
                </a:solidFill>
                <a:effectLst/>
                <a:uLnTx/>
                <a:uFillTx/>
                <a:latin typeface="Arial" charset="0"/>
                <a:ea typeface="ＭＳ Ｐゴシック" charset="0"/>
              </a:rPr>
              <a:t>NLT</a:t>
            </a:r>
            <a:r>
              <a:rPr kumimoji="0" lang="en-US" altLang="ja-JP" sz="2800" b="1" i="0" u="none" strike="noStrike" kern="1200" cap="none" spc="0" normalizeH="0" baseline="0" noProof="0" dirty="0">
                <a:ln>
                  <a:noFill/>
                </a:ln>
                <a:solidFill>
                  <a:srgbClr val="800000"/>
                </a:solidFill>
                <a:effectLst/>
                <a:uLnTx/>
                <a:uFillTx/>
                <a:latin typeface="Arial" charset="0"/>
                <a:ea typeface="ＭＳ Ｐゴシック" charset="0"/>
              </a:rPr>
              <a:t>) </a:t>
            </a:r>
            <a:endParaRPr kumimoji="0" lang="en-US" sz="2800" b="1" i="0" u="none" strike="noStrike" kern="1200" cap="none" spc="0" normalizeH="0" baseline="0" noProof="0" dirty="0">
              <a:ln>
                <a:noFill/>
              </a:ln>
              <a:solidFill>
                <a:srgbClr val="800000"/>
              </a:solidFill>
              <a:effectLst/>
              <a:uLnTx/>
              <a:uFillTx/>
              <a:latin typeface="Arial" charset="0"/>
              <a:ea typeface="ＭＳ Ｐゴシック" charset="0"/>
            </a:endParaRPr>
          </a:p>
        </p:txBody>
      </p:sp>
    </p:spTree>
    <p:extLst>
      <p:ext uri="{BB962C8B-B14F-4D97-AF65-F5344CB8AC3E}">
        <p14:creationId xmlns:p14="http://schemas.microsoft.com/office/powerpoint/2010/main" val="2322765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28505825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6" name="Picture 2" descr="https://images.theconversation.com/files/135518/original/image-20160825-6618-1dsubhd.jpg?ixlib=rb-1.1.0&amp;q=45&amp;auto=format&amp;w=496&amp;fit=clip">
            <a:extLst>
              <a:ext uri="{FF2B5EF4-FFF2-40B4-BE49-F238E27FC236}">
                <a16:creationId xmlns:a16="http://schemas.microsoft.com/office/drawing/2014/main" id="{8D64D83C-83EF-0E41-A5DD-B3936B863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5750"/>
            <a:ext cx="9171866" cy="61022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spTree>
    <p:extLst>
      <p:ext uri="{BB962C8B-B14F-4D97-AF65-F5344CB8AC3E}">
        <p14:creationId xmlns:p14="http://schemas.microsoft.com/office/powerpoint/2010/main" val="3076915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99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442" name="Rectangle 58"/>
          <p:cNvSpPr>
            <a:spLocks noGrp="1" noChangeArrowheads="1"/>
          </p:cNvSpPr>
          <p:nvPr>
            <p:ph type="title" idx="4294967295"/>
          </p:nvPr>
        </p:nvSpPr>
        <p:spPr>
          <a:xfrm>
            <a:off x="2209800" y="228600"/>
            <a:ext cx="4953000" cy="457200"/>
          </a:xfrm>
        </p:spPr>
        <p:txBody>
          <a:bodyPr/>
          <a:lstStyle/>
          <a:p>
            <a:pPr eaLnBrk="1" hangingPunct="1">
              <a:defRPr/>
            </a:pPr>
            <a:r>
              <a:rPr lang="en-US" sz="1600">
                <a:latin typeface="Tahoma" charset="0"/>
                <a:ea typeface="ＭＳ Ｐゴシック" charset="0"/>
                <a:cs typeface="ＭＳ Ｐゴシック" charset="0"/>
              </a:rPr>
              <a:t>Key Word &amp; Verse</a:t>
            </a:r>
          </a:p>
        </p:txBody>
      </p:sp>
      <p:sp>
        <p:nvSpPr>
          <p:cNvPr id="250882" name="Text Box 54"/>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187</a:t>
            </a:r>
          </a:p>
        </p:txBody>
      </p:sp>
      <p:sp>
        <p:nvSpPr>
          <p:cNvPr id="250883" name="Text Box 55"/>
          <p:cNvSpPr txBox="1">
            <a:spLocks noChangeArrowheads="1"/>
          </p:cNvSpPr>
          <p:nvPr/>
        </p:nvSpPr>
        <p:spPr bwMode="auto">
          <a:xfrm>
            <a:off x="3552825" y="242888"/>
            <a:ext cx="2081213" cy="5191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Colossians</a:t>
            </a:r>
            <a:endParaRPr kumimoji="0" lang="en-US" sz="2800" b="1"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16440" name="Text Box 56"/>
          <p:cNvSpPr txBox="1">
            <a:spLocks noChangeArrowheads="1"/>
          </p:cNvSpPr>
          <p:nvPr/>
        </p:nvSpPr>
        <p:spPr bwMode="auto">
          <a:xfrm>
            <a:off x="3503613" y="1568450"/>
            <a:ext cx="2093912" cy="1077913"/>
          </a:xfrm>
          <a:prstGeom prst="rect">
            <a:avLst/>
          </a:prstGeom>
          <a:solidFill>
            <a:srgbClr val="000090"/>
          </a:solidFill>
          <a:ln w="9525">
            <a:solidFill>
              <a:schemeClr val="tx1"/>
            </a:solidFill>
            <a:miter lim="800000"/>
            <a:headEnd/>
            <a:tailEnd/>
          </a:ln>
          <a:effectLst>
            <a:outerShdw blurRad="50800" dist="38100" dir="2700000">
              <a:srgbClr val="000000">
                <a:alpha val="43000"/>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sng"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Key Word</a:t>
            </a:r>
            <a:endPar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SimSun" charset="0"/>
                <a:cs typeface="SimSun" charset="0"/>
              </a:rPr>
              <a:t>Deity</a:t>
            </a:r>
          </a:p>
        </p:txBody>
      </p:sp>
      <p:sp>
        <p:nvSpPr>
          <p:cNvPr id="16441" name="Text Box 57"/>
          <p:cNvSpPr txBox="1">
            <a:spLocks noChangeArrowheads="1"/>
          </p:cNvSpPr>
          <p:nvPr/>
        </p:nvSpPr>
        <p:spPr bwMode="auto">
          <a:xfrm>
            <a:off x="1066800" y="3600450"/>
            <a:ext cx="7086600" cy="1809750"/>
          </a:xfrm>
          <a:prstGeom prst="rect">
            <a:avLst/>
          </a:prstGeom>
          <a:solidFill>
            <a:srgbClr val="CCFFCC"/>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000000"/>
                </a:solidFill>
                <a:effectLst/>
                <a:uLnTx/>
                <a:uFillTx/>
                <a:latin typeface="Arial" charset="0"/>
                <a:ea typeface="SimSun" charset="0"/>
                <a:cs typeface="SimSun" charset="0"/>
              </a:rPr>
              <a:t>Key Verse</a:t>
            </a:r>
            <a:endPar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"For in Christ all the fullness of the Deity lives in bodily form"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000000"/>
                </a:solidFill>
                <a:effectLst/>
                <a:uLnTx/>
                <a:uFillTx/>
                <a:latin typeface="Arial" charset="0"/>
                <a:ea typeface="SimSun" charset="0"/>
                <a:cs typeface="SimSun" charset="0"/>
              </a:rPr>
              <a:t>(Colossians 2:9).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6440"/>
                                        </p:tgtEl>
                                        <p:attrNameLst>
                                          <p:attrName>style.visibility</p:attrName>
                                        </p:attrNameLst>
                                      </p:cBhvr>
                                      <p:to>
                                        <p:strVal val="visible"/>
                                      </p:to>
                                    </p:set>
                                    <p:anim calcmode="lin" valueType="num">
                                      <p:cBhvr additive="base">
                                        <p:cTn id="7" dur="500" fill="hold"/>
                                        <p:tgtEl>
                                          <p:spTgt spid="16440"/>
                                        </p:tgtEl>
                                        <p:attrNameLst>
                                          <p:attrName>ppt_x</p:attrName>
                                        </p:attrNameLst>
                                      </p:cBhvr>
                                      <p:tavLst>
                                        <p:tav tm="0">
                                          <p:val>
                                            <p:strVal val="#ppt_x"/>
                                          </p:val>
                                        </p:tav>
                                        <p:tav tm="100000">
                                          <p:val>
                                            <p:strVal val="#ppt_x"/>
                                          </p:val>
                                        </p:tav>
                                      </p:tavLst>
                                    </p:anim>
                                    <p:anim calcmode="lin" valueType="num">
                                      <p:cBhvr additive="base">
                                        <p:cTn id="8" dur="500" fill="hold"/>
                                        <p:tgtEl>
                                          <p:spTgt spid="1644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441"/>
                                        </p:tgtEl>
                                        <p:attrNameLst>
                                          <p:attrName>style.visibility</p:attrName>
                                        </p:attrNameLst>
                                      </p:cBhvr>
                                      <p:to>
                                        <p:strVal val="visible"/>
                                      </p:to>
                                    </p:set>
                                    <p:anim calcmode="lin" valueType="num">
                                      <p:cBhvr additive="base">
                                        <p:cTn id="13" dur="500" fill="hold"/>
                                        <p:tgtEl>
                                          <p:spTgt spid="16441"/>
                                        </p:tgtEl>
                                        <p:attrNameLst>
                                          <p:attrName>ppt_x</p:attrName>
                                        </p:attrNameLst>
                                      </p:cBhvr>
                                      <p:tavLst>
                                        <p:tav tm="0">
                                          <p:val>
                                            <p:strVal val="#ppt_x"/>
                                          </p:val>
                                        </p:tav>
                                        <p:tav tm="100000">
                                          <p:val>
                                            <p:strVal val="#ppt_x"/>
                                          </p:val>
                                        </p:tav>
                                      </p:tavLst>
                                    </p:anim>
                                    <p:anim calcmode="lin" valueType="num">
                                      <p:cBhvr additive="base">
                                        <p:cTn id="14" dur="500" fill="hold"/>
                                        <p:tgtEl>
                                          <p:spTgt spid="164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0" grpId="0" animBg="1" autoUpdateAnimBg="0"/>
      <p:bldP spid="16441"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OUTLINE OF COLOSSIANS</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1490137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1"/>
        </p:xfrm>
        <a:graphic>
          <a:graphicData uri="http://schemas.openxmlformats.org/drawingml/2006/table">
            <a:tbl>
              <a:tblPr>
                <a:tableStyleId>{AF606853-7671-496A-8E4F-DF71F8EC918B}</a:tableStyleId>
              </a:tblPr>
              <a:tblGrid>
                <a:gridCol w="1349829">
                  <a:extLst>
                    <a:ext uri="{9D8B030D-6E8A-4147-A177-3AD203B41FA5}">
                      <a16:colId xmlns:a16="http://schemas.microsoft.com/office/drawing/2014/main" val="20000"/>
                    </a:ext>
                  </a:extLst>
                </a:gridCol>
                <a:gridCol w="1683657">
                  <a:extLst>
                    <a:ext uri="{9D8B030D-6E8A-4147-A177-3AD203B41FA5}">
                      <a16:colId xmlns:a16="http://schemas.microsoft.com/office/drawing/2014/main" val="20001"/>
                    </a:ext>
                  </a:extLst>
                </a:gridCol>
                <a:gridCol w="1683657">
                  <a:extLst>
                    <a:ext uri="{9D8B030D-6E8A-4147-A177-3AD203B41FA5}">
                      <a16:colId xmlns:a16="http://schemas.microsoft.com/office/drawing/2014/main" val="20002"/>
                    </a:ext>
                  </a:extLst>
                </a:gridCol>
                <a:gridCol w="1277257">
                  <a:extLst>
                    <a:ext uri="{9D8B030D-6E8A-4147-A177-3AD203B41FA5}">
                      <a16:colId xmlns:a16="http://schemas.microsoft.com/office/drawing/2014/main" val="20004"/>
                    </a:ext>
                  </a:extLst>
                </a:gridCol>
                <a:gridCol w="1553029">
                  <a:extLst>
                    <a:ext uri="{9D8B030D-6E8A-4147-A177-3AD203B41FA5}">
                      <a16:colId xmlns:a16="http://schemas.microsoft.com/office/drawing/2014/main" val="20005"/>
                    </a:ext>
                  </a:extLst>
                </a:gridCol>
                <a:gridCol w="1596571">
                  <a:extLst>
                    <a:ext uri="{9D8B030D-6E8A-4147-A177-3AD203B41FA5}">
                      <a16:colId xmlns:a16="http://schemas.microsoft.com/office/drawing/2014/main" val="20006"/>
                    </a:ext>
                  </a:extLst>
                </a:gridCol>
              </a:tblGrid>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 Deity of Christ vs. Syncretistic Heresy</a:t>
                      </a:r>
                      <a:endParaRPr kumimoji="1" lang="en-US" altLang="ja-JP"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endParaRPr>
                    </a:p>
                  </a:txBody>
                  <a:tcPr anchor="ctr" horzOverflow="overflow">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1500">
                <a:tc gridSpan="3">
                  <a:txBody>
                    <a:bodyPr/>
                    <a:lstStyle/>
                    <a:p>
                      <a:pPr algn="ct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Supremacy/Deity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Practical Instruction </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1–2</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Chapters 3–4</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Heretical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Holy Living</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15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Belief</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Behaviour</a:t>
                      </a:r>
                      <a:endPar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22860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Greeting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 </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Prayer</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Supremacy</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&amp;</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Deity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Syncretistic Heresy</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Position:</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Union with Christ</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Practice:</a:t>
                      </a:r>
                      <a:b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b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Holiness in Relation-ships</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Conclusion</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8"/>
                  </a:ext>
                </a:extLst>
              </a:tr>
              <a:tr h="5715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1:15–2:5</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2:6-23</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3:1-4</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3:5–4:6</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cs typeface="Arial" panose="020B0604020202020204" pitchFamily="34" charset="0"/>
                        </a:rPr>
                        <a:t>4:7-18</a:t>
                      </a:r>
                      <a:endParaRPr kumimoji="0" lang="en-US" sz="20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extLst>
                  <a:ext uri="{0D108BD9-81ED-4DB2-BD59-A6C34878D82A}">
                    <a16:rowId xmlns:a16="http://schemas.microsoft.com/office/drawing/2014/main" val="10009"/>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228600">
                              <a:schemeClr val="bg1">
                                <a:lumMod val="50000"/>
                                <a:alpha val="40000"/>
                              </a:schemeClr>
                            </a:glow>
                          </a:effectLst>
                          <a:latin typeface="Arial" panose="020B0604020202020204" pitchFamily="34" charset="0"/>
                          <a:ea typeface="ＭＳ Ｐゴシック" charset="0"/>
                          <a:cs typeface="Arial" panose="020B0604020202020204" pitchFamily="34" charset="0"/>
                        </a:rPr>
                        <a:t>Rome</a:t>
                      </a: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571500">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400" b="1"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rPr>
                        <a:t> Autumn AD 61 (first Roman imprisonment)</a:t>
                      </a:r>
                      <a:endParaRPr lang="en-US" altLang="zh-CN" sz="2400" dirty="0">
                        <a:solidFill>
                          <a:schemeClr val="tx1"/>
                        </a:solidFill>
                        <a:effectLst>
                          <a:glow rad="228600">
                            <a:schemeClr val="bg1">
                              <a:lumMod val="50000"/>
                              <a:alpha val="40000"/>
                            </a:schemeClr>
                          </a:glow>
                        </a:effectLst>
                        <a:latin typeface="Arial" panose="020B0604020202020204" pitchFamily="34" charset="0"/>
                        <a:ea typeface="SimSun" charset="0"/>
                        <a:cs typeface="Arial" panose="020B0604020202020204" pitchFamily="34" charset="0"/>
                      </a:endParaRPr>
                    </a:p>
                  </a:txBody>
                  <a:tcPr anchor="ctr" horzOverflow="overflow">
                    <a:gradFill flip="none" rotWithShape="1">
                      <a:gsLst>
                        <a:gs pos="0">
                          <a:srgbClr val="0070C0"/>
                        </a:gs>
                        <a:gs pos="100000">
                          <a:srgbClr val="000000"/>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0"/>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187</a:t>
            </a:r>
          </a:p>
        </p:txBody>
      </p:sp>
      <p:sp>
        <p:nvSpPr>
          <p:cNvPr id="5" name="WordArt 66">
            <a:extLst>
              <a:ext uri="{FF2B5EF4-FFF2-40B4-BE49-F238E27FC236}">
                <a16:creationId xmlns:a16="http://schemas.microsoft.com/office/drawing/2014/main" id="{0E40A729-2C2D-A845-A4D0-557A1A65ED3F}"/>
              </a:ext>
            </a:extLst>
          </p:cNvPr>
          <p:cNvSpPr>
            <a:spLocks noChangeArrowheads="1" noChangeShapeType="1" noTextEdit="1"/>
          </p:cNvSpPr>
          <p:nvPr/>
        </p:nvSpPr>
        <p:spPr bwMode="auto">
          <a:xfrm rot="20722333">
            <a:off x="-85054" y="125316"/>
            <a:ext cx="1949569" cy="771994"/>
          </a:xfrm>
          <a:prstGeom prst="rect">
            <a:avLst/>
          </a:prstGeom>
        </p:spPr>
        <p:txBody>
          <a:bodyPr wrap="none" fromWordArt="1">
            <a:prstTxWarp prst="textPlain">
              <a:avLst>
                <a:gd name="adj" fmla="val 44398"/>
              </a:avLst>
            </a:prstTxWarp>
          </a:body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cap="sq">
                  <a:solidFill>
                    <a:srgbClr val="99CCFF"/>
                  </a:solidFill>
                  <a:miter lim="800000"/>
                  <a:headEnd type="none" w="sm" len="sm"/>
                  <a:tailEnd type="none" w="sm" len="sm"/>
                </a:ln>
                <a:solidFill>
                  <a:srgbClr val="FFFFFF"/>
                </a:solidFill>
                <a:effectLst>
                  <a:outerShdw blurRad="63500" dist="38099" dir="2700000" algn="ctr" rotWithShape="0">
                    <a:srgbClr val="990000">
                      <a:alpha val="74997"/>
                    </a:srgbClr>
                  </a:outerShdw>
                </a:effectLst>
                <a:uLnTx/>
                <a:uFillTx/>
                <a:latin typeface="Impact"/>
                <a:ea typeface="Impact"/>
                <a:cs typeface="Impact"/>
              </a:rPr>
              <a:t>Colossians</a:t>
            </a:r>
          </a:p>
        </p:txBody>
      </p:sp>
    </p:spTree>
    <p:extLst>
      <p:ext uri="{BB962C8B-B14F-4D97-AF65-F5344CB8AC3E}">
        <p14:creationId xmlns:p14="http://schemas.microsoft.com/office/powerpoint/2010/main" val="240863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454157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1</a:t>
            </a:r>
          </a:p>
        </p:txBody>
      </p:sp>
    </p:spTree>
    <p:extLst>
      <p:ext uri="{BB962C8B-B14F-4D97-AF65-F5344CB8AC3E}">
        <p14:creationId xmlns:p14="http://schemas.microsoft.com/office/powerpoint/2010/main" val="2586257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3903587"/>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This letter is from Paul, chosen by the will of God to be an apostle of Christ Jesus, and from our brother Timothy. We are writing to God’s holy people in the city of Colosse, who are faithful brothers and sisters in Christ. May God our Father give you grace and peace</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(Col 1:1-2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337466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r>
              <a:rPr lang="ru-RU" sz="3200" b="1" dirty="0">
                <a:effectLst>
                  <a:glow rad="127000">
                    <a:schemeClr val="tx1"/>
                  </a:glow>
                </a:effectLst>
                <a:latin typeface="Arial" charset="0"/>
                <a:ea typeface="ＭＳ Ｐゴシック" charset="0"/>
              </a:rPr>
              <a:t>"</a:t>
            </a:r>
            <a:r>
              <a:rPr lang="en-SG" sz="3200" b="1" dirty="0">
                <a:effectLst>
                  <a:glow rad="127000">
                    <a:schemeClr val="tx1"/>
                  </a:glow>
                </a:effectLst>
                <a:latin typeface="Arial" charset="0"/>
                <a:ea typeface="ＭＳ Ｐゴシック" charset="0"/>
              </a:rPr>
              <a:t>We always pray for you, and we give thanks to God, the Father of our Lord Jesus Christ.  </a:t>
            </a:r>
            <a:r>
              <a:rPr lang="en-SG" sz="3200" b="1" baseline="30000" dirty="0">
                <a:effectLst>
                  <a:glow rad="127000">
                    <a:schemeClr val="tx1"/>
                  </a:glow>
                </a:effectLst>
                <a:latin typeface="Arial" charset="0"/>
                <a:ea typeface="ＭＳ Ｐゴシック" charset="0"/>
              </a:rPr>
              <a:t>4</a:t>
            </a:r>
            <a:r>
              <a:rPr lang="en-SG" sz="3200" b="1" dirty="0">
                <a:effectLst>
                  <a:glow rad="127000">
                    <a:schemeClr val="tx1"/>
                  </a:glow>
                </a:effectLst>
                <a:latin typeface="Arial" charset="0"/>
                <a:ea typeface="ＭＳ Ｐゴシック" charset="0"/>
              </a:rPr>
              <a:t>For we have heard of your faith in Christ Jesus and your love for all of God’s people,  </a:t>
            </a:r>
            <a:r>
              <a:rPr lang="en-SG" sz="3200" b="1" baseline="30000" dirty="0">
                <a:effectLst>
                  <a:glow rad="127000">
                    <a:schemeClr val="tx1"/>
                  </a:glow>
                </a:effectLst>
                <a:latin typeface="Arial" charset="0"/>
                <a:ea typeface="ＭＳ Ｐゴシック" charset="0"/>
              </a:rPr>
              <a:t>5</a:t>
            </a:r>
            <a:r>
              <a:rPr lang="en-SG" sz="3200" b="1" dirty="0">
                <a:effectLst>
                  <a:glow rad="127000">
                    <a:schemeClr val="tx1"/>
                  </a:glow>
                </a:effectLst>
                <a:latin typeface="Arial" charset="0"/>
                <a:ea typeface="ＭＳ Ｐゴシック" charset="0"/>
              </a:rPr>
              <a:t>which come from your confident hope of what God has reserved for you in heaven. You have had this expectation ever since you first heard the truth of the Good News</a:t>
            </a:r>
            <a:r>
              <a:rPr lang="ru-RU" sz="3200" b="1" dirty="0">
                <a:effectLst>
                  <a:glow rad="127000">
                    <a:schemeClr val="tx1"/>
                  </a:glow>
                </a:effectLst>
                <a:latin typeface="Arial" charset="0"/>
                <a:ea typeface="ＭＳ Ｐゴシック" charset="0"/>
              </a:rPr>
              <a:t>"</a:t>
            </a:r>
            <a:r>
              <a:rPr lang="en-US" sz="3200" b="1" dirty="0">
                <a:effectLst>
                  <a:glow rad="127000">
                    <a:schemeClr val="tx1"/>
                  </a:glow>
                </a:effectLst>
                <a:latin typeface="Arial" charset="0"/>
                <a:ea typeface="ＭＳ Ｐゴシック" charset="0"/>
              </a:rPr>
              <a:t> (Col 1:3-5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134903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6" descr="pd_darkness_071029_m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6200"/>
            <a:ext cx="9144000" cy="914400"/>
          </a:xfrm>
        </p:spPr>
        <p:txBody>
          <a:bodyPr/>
          <a:lstStyle/>
          <a:p>
            <a:pPr>
              <a:defRPr/>
            </a:pPr>
            <a:r>
              <a:rPr lang="en-US" sz="5400">
                <a:solidFill>
                  <a:srgbClr val="FFFFFF"/>
                </a:solidFill>
                <a:latin typeface="Tahoma" charset="0"/>
                <a:ea typeface="ＭＳ Ｐゴシック" charset="0"/>
                <a:cs typeface="ＭＳ Ｐゴシック" charset="0"/>
              </a:rPr>
              <a:t>The Great Transfer</a:t>
            </a:r>
          </a:p>
        </p:txBody>
      </p:sp>
      <p:sp>
        <p:nvSpPr>
          <p:cNvPr id="252931" name="Text Placeholder 2"/>
          <p:cNvSpPr txBox="1">
            <a:spLocks/>
          </p:cNvSpPr>
          <p:nvPr/>
        </p:nvSpPr>
        <p:spPr bwMode="auto">
          <a:xfrm>
            <a:off x="304800" y="1219200"/>
            <a:ext cx="2667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"For he has rescued us from the kingdom of darkness</a:t>
            </a:r>
          </a:p>
        </p:txBody>
      </p:sp>
      <p:sp>
        <p:nvSpPr>
          <p:cNvPr id="252932" name="Text Placeholder 2"/>
          <p:cNvSpPr txBox="1">
            <a:spLocks/>
          </p:cNvSpPr>
          <p:nvPr/>
        </p:nvSpPr>
        <p:spPr bwMode="auto">
          <a:xfrm>
            <a:off x="6477000" y="1219200"/>
            <a:ext cx="24384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and transferred us into the Kingdom of his dear Son</a:t>
            </a:r>
          </a:p>
        </p:txBody>
      </p:sp>
      <p:sp>
        <p:nvSpPr>
          <p:cNvPr id="252933" name="Text Placeholder 2"/>
          <p:cNvSpPr txBox="1">
            <a:spLocks/>
          </p:cNvSpPr>
          <p:nvPr/>
        </p:nvSpPr>
        <p:spPr bwMode="auto">
          <a:xfrm>
            <a:off x="5292725" y="4800600"/>
            <a:ext cx="3851275"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7" rIns="92075" bIns="46037"/>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30000" noProof="0">
                <a:ln>
                  <a:noFill/>
                </a:ln>
                <a:solidFill>
                  <a:srgbClr val="FFFFFF"/>
                </a:solidFill>
                <a:effectLst/>
                <a:uLnTx/>
                <a:uFillTx/>
                <a:latin typeface="Arial" charset="0"/>
                <a:ea typeface="ＭＳ Ｐゴシック" charset="0"/>
                <a:cs typeface="Arial" charset="0"/>
              </a:rPr>
              <a:t>14 </a:t>
            </a: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who purchased our freedom and forgave our sins" </a:t>
            </a:r>
            <a:b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(Col. 1:13-14)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2413000" y="333375"/>
            <a:ext cx="2413000" cy="2879725"/>
          </a:xfrm>
        </p:spPr>
        <p:txBody>
          <a:bodyPr/>
          <a:lstStyle/>
          <a:p>
            <a:pPr algn="l"/>
            <a:r>
              <a:rPr lang="en-GB" sz="3200" b="1">
                <a:latin typeface="Arial" charset="0"/>
                <a:ea typeface="ＭＳ Ｐゴシック" charset="0"/>
                <a:cs typeface="ＭＳ Ｐゴシック" charset="0"/>
              </a:rPr>
              <a:t>Colossians 1:15</a:t>
            </a:r>
            <a:endParaRPr lang="en-US" b="1">
              <a:latin typeface="Arial" charset="0"/>
              <a:ea typeface="ＭＳ Ｐゴシック" charset="0"/>
              <a:cs typeface="ＭＳ Ｐゴシック" charset="0"/>
            </a:endParaRPr>
          </a:p>
        </p:txBody>
      </p:sp>
      <p:pic>
        <p:nvPicPr>
          <p:cNvPr id="2539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260350"/>
            <a:ext cx="7007225" cy="668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 Box 4"/>
          <p:cNvSpPr txBox="1">
            <a:spLocks noChangeArrowheads="1"/>
          </p:cNvSpPr>
          <p:nvPr/>
        </p:nvSpPr>
        <p:spPr bwMode="auto">
          <a:xfrm>
            <a:off x="5219700" y="404813"/>
            <a:ext cx="3924300" cy="550862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"Christ is the visible image of the invisible God.  He existed before anything was created and is supreme over all creation."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Colossians 1:15 (NLT)</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t>Foster Letter 2002</a:t>
            </a:r>
          </a:p>
        </p:txBody>
      </p:sp>
      <p:pic>
        <p:nvPicPr>
          <p:cNvPr id="239618"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3397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l" defTabSz="914400" rtl="0" eaLnBrk="1" fontAlgn="base" latinLnBrk="0" hangingPunct="1">
              <a:lnSpc>
                <a:spcPct val="90000"/>
              </a:lnSpc>
              <a:spcBef>
                <a:spcPct val="50000"/>
              </a:spcBef>
              <a:spcAft>
                <a:spcPct val="0"/>
              </a:spcAft>
              <a:buClrTx/>
              <a:buSzTx/>
              <a:buFontTx/>
              <a:buNone/>
              <a:tabLst/>
              <a:defRPr/>
            </a:pPr>
            <a:r>
              <a:rPr kumimoji="0" lang="en-US"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a:t>
            </a:r>
            <a:r>
              <a:rPr kumimoji="0" lang="fr-FR"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American Family In Crises Research</a:t>
            </a:r>
            <a:r>
              <a:rPr kumimoji="0" lang="fr-FR"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r>
              <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by the Southern Baptist Council on Family Life uncovered some disturbing facts.  </a:t>
            </a:r>
            <a:r>
              <a:rPr kumimoji="0" lang="en-US" sz="3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Of the children raised in evangelical homes, 88% leave the church at age 18 and never return.</a:t>
            </a:r>
            <a:r>
              <a:rPr kumimoji="0" lang="en-US" altLang="ja-JP" sz="3400" b="1" i="0" u="none" strike="noStrike" kern="1200" cap="none" spc="0" normalizeH="0" baseline="0" noProof="0" dirty="0">
                <a:ln>
                  <a:noFill/>
                </a:ln>
                <a:solidFill>
                  <a:srgbClr val="FFFFFF"/>
                </a:solidFill>
                <a:effectLst/>
                <a:uLnTx/>
                <a:uFillTx/>
                <a:latin typeface="Arial"/>
                <a:ea typeface="ＭＳ Ｐゴシック" charset="0"/>
                <a:cs typeface="Arial" charset="0"/>
              </a:rPr>
              <a:t>"</a:t>
            </a:r>
            <a:endParaRPr kumimoji="0" lang="en-US" sz="3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913157" name="Text Box 5"/>
          <p:cNvSpPr txBox="1">
            <a:spLocks noChangeArrowheads="1"/>
          </p:cNvSpPr>
          <p:nvPr/>
        </p:nvSpPr>
        <p:spPr bwMode="auto">
          <a:xfrm>
            <a:off x="914400" y="5181600"/>
            <a:ext cx="7086600" cy="1003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marL="0" marR="0" lvl="0" indent="0" algn="l" defTabSz="642938" rtl="0" eaLnBrk="1" fontAlgn="base" latinLnBrk="0" hangingPunct="1">
              <a:lnSpc>
                <a:spcPct val="90000"/>
              </a:lnSpc>
              <a:spcBef>
                <a:spcPct val="0"/>
              </a:spcBef>
              <a:spcAft>
                <a:spcPct val="0"/>
              </a:spcAft>
              <a:buClrTx/>
              <a:buSzTx/>
              <a:buFontTx/>
              <a:buNone/>
              <a:tabLst>
                <a:tab pos="0" algn="l"/>
                <a:tab pos="642938" algn="l"/>
                <a:tab pos="1285875" algn="l"/>
                <a:tab pos="1928813" algn="l"/>
                <a:tab pos="2571750" algn="l"/>
                <a:tab pos="3214688" algn="l"/>
                <a:tab pos="3857625" algn="l"/>
                <a:tab pos="4500563" algn="l"/>
                <a:tab pos="5143500" algn="l"/>
                <a:tab pos="5786438" algn="l"/>
              </a:tabLst>
              <a:defRPr/>
            </a:pP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Pastor</a:t>
            </a:r>
            <a:r>
              <a:rPr kumimoji="0" lang="fr-FR" altLang="ja-JP"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s Weekly Briefing</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Focus on the Family, 26 July 2002, quoted in Gary Foster, </a:t>
            </a:r>
            <a:r>
              <a:rPr kumimoji="0" lang="en-US" sz="24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The Foster Letter</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10 Aug. 2002, p. 1.</a:t>
            </a:r>
          </a:p>
        </p:txBody>
      </p:sp>
    </p:spTree>
    <p:extLst>
      <p:ext uri="{BB962C8B-B14F-4D97-AF65-F5344CB8AC3E}">
        <p14:creationId xmlns:p14="http://schemas.microsoft.com/office/powerpoint/2010/main" val="233042913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2"/>
          <p:cNvSpPr>
            <a:spLocks noGrp="1" noChangeArrowheads="1"/>
          </p:cNvSpPr>
          <p:nvPr>
            <p:ph type="title"/>
          </p:nvPr>
        </p:nvSpPr>
        <p:spPr/>
        <p:txBody>
          <a:bodyPr/>
          <a:lstStyle/>
          <a:p>
            <a:r>
              <a:rPr lang="en-GB" sz="3200" b="1">
                <a:latin typeface="Arial" charset="0"/>
                <a:ea typeface="ＭＳ Ｐゴシック" charset="0"/>
                <a:cs typeface="ＭＳ Ｐゴシック" charset="0"/>
              </a:rPr>
              <a:t>Colossians 1:16-18</a:t>
            </a:r>
            <a:endParaRPr lang="en-US" b="1">
              <a:latin typeface="Arial" charset="0"/>
              <a:ea typeface="ＭＳ Ｐゴシック" charset="0"/>
              <a:cs typeface="ＭＳ Ｐゴシック" charset="0"/>
            </a:endParaRPr>
          </a:p>
        </p:txBody>
      </p:sp>
      <p:pic>
        <p:nvPicPr>
          <p:cNvPr id="256002" name="Picture 3" descr="007"/>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31748" name="Text Box 4"/>
          <p:cNvSpPr txBox="1">
            <a:spLocks noChangeArrowheads="1"/>
          </p:cNvSpPr>
          <p:nvPr/>
        </p:nvSpPr>
        <p:spPr bwMode="auto">
          <a:xfrm>
            <a:off x="381000" y="404813"/>
            <a:ext cx="8458200" cy="6000750"/>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"For by Him all things were created: things in heaven and on earth, visible and invisible, whether thrones or powers or rulers or authorities; all things were created by Him and for Him. He is before all things, and in Him all things hold together. And He is the head of the body, the church; He is the beginning and the firstborn from the dead, so that in everything He might have the supremacy."</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Times New Roman" charset="0"/>
              </a:rPr>
              <a:t>Colossians 1:16-18 (NIV)</a:t>
            </a:r>
            <a:endParaRPr kumimoji="0" lang="en-US" sz="32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58050" name="Group 5"/>
          <p:cNvGrpSpPr>
            <a:grpSpLocks/>
          </p:cNvGrpSpPr>
          <p:nvPr/>
        </p:nvGrpSpPr>
        <p:grpSpPr bwMode="auto">
          <a:xfrm>
            <a:off x="1835150" y="3175"/>
            <a:ext cx="7129463" cy="6665913"/>
            <a:chOff x="1835150" y="3175"/>
            <a:chExt cx="7129338" cy="6666185"/>
          </a:xfrm>
        </p:grpSpPr>
        <p:pic>
          <p:nvPicPr>
            <p:cNvPr id="258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35150" y="3175"/>
              <a:ext cx="6870700" cy="665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8" name="Rectangle 2"/>
            <p:cNvSpPr>
              <a:spLocks noChangeArrowheads="1"/>
            </p:cNvSpPr>
            <p:nvPr/>
          </p:nvSpPr>
          <p:spPr bwMode="auto">
            <a:xfrm>
              <a:off x="6516216" y="188640"/>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8059" name="Rectangle 10"/>
            <p:cNvSpPr>
              <a:spLocks noChangeArrowheads="1"/>
            </p:cNvSpPr>
            <p:nvPr/>
          </p:nvSpPr>
          <p:spPr bwMode="auto">
            <a:xfrm>
              <a:off x="7524328" y="5445224"/>
              <a:ext cx="1440160"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8060" name="Rectangle 12"/>
            <p:cNvSpPr>
              <a:spLocks noChangeArrowheads="1"/>
            </p:cNvSpPr>
            <p:nvPr/>
          </p:nvSpPr>
          <p:spPr bwMode="auto">
            <a:xfrm>
              <a:off x="2051720" y="6021288"/>
              <a:ext cx="2016224" cy="648072"/>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8061" name="Rectangle 14"/>
            <p:cNvSpPr>
              <a:spLocks noChangeArrowheads="1"/>
            </p:cNvSpPr>
            <p:nvPr/>
          </p:nvSpPr>
          <p:spPr bwMode="auto">
            <a:xfrm>
              <a:off x="1835696" y="72008"/>
              <a:ext cx="2304256" cy="980728"/>
            </a:xfrm>
            <a:prstGeom prst="rect">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258051" name="Right Triangle 3"/>
          <p:cNvSpPr>
            <a:spLocks noChangeArrowheads="1"/>
          </p:cNvSpPr>
          <p:nvPr/>
        </p:nvSpPr>
        <p:spPr bwMode="auto">
          <a:xfrm rot="5400000">
            <a:off x="1264444" y="-1040606"/>
            <a:ext cx="3159125" cy="5472113"/>
          </a:xfrm>
          <a:prstGeom prst="rtTriangle">
            <a:avLst/>
          </a:prstGeom>
          <a:solidFill>
            <a:srgbClr val="000000"/>
          </a:solidFill>
          <a:ln w="12700"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8052" name="Title 1"/>
          <p:cNvSpPr>
            <a:spLocks noGrp="1"/>
          </p:cNvSpPr>
          <p:nvPr>
            <p:ph type="title" idx="4294967295"/>
          </p:nvPr>
        </p:nvSpPr>
        <p:spPr>
          <a:xfrm>
            <a:off x="179388" y="12700"/>
            <a:ext cx="3635375" cy="1954213"/>
          </a:xfrm>
        </p:spPr>
        <p:txBody>
          <a:bodyPr/>
          <a:lstStyle/>
          <a:p>
            <a:r>
              <a:rPr lang="en-US" sz="4000" b="1">
                <a:solidFill>
                  <a:srgbClr val="FFFFFF"/>
                </a:solidFill>
                <a:latin typeface="Arial" charset="0"/>
                <a:ea typeface="ＭＳ Ｐゴシック" charset="0"/>
                <a:cs typeface="ＭＳ Ｐゴシック" charset="0"/>
              </a:rPr>
              <a:t>Inside an Atom</a:t>
            </a:r>
          </a:p>
        </p:txBody>
      </p:sp>
      <p:sp>
        <p:nvSpPr>
          <p:cNvPr id="258053" name="Title 1"/>
          <p:cNvSpPr txBox="1">
            <a:spLocks/>
          </p:cNvSpPr>
          <p:nvPr/>
        </p:nvSpPr>
        <p:spPr bwMode="auto">
          <a:xfrm>
            <a:off x="6551613" y="31750"/>
            <a:ext cx="2592387" cy="1065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charset="0"/>
                <a:ea typeface="ＭＳ Ｐゴシック" charset="0"/>
              </a:rPr>
              <a:t>Electron (negative)</a:t>
            </a:r>
          </a:p>
        </p:txBody>
      </p:sp>
      <p:sp>
        <p:nvSpPr>
          <p:cNvPr id="8" name="Title 1"/>
          <p:cNvSpPr txBox="1">
            <a:spLocks/>
          </p:cNvSpPr>
          <p:nvPr/>
        </p:nvSpPr>
        <p:spPr bwMode="auto">
          <a:xfrm>
            <a:off x="7452320" y="5301208"/>
            <a:ext cx="1691680" cy="7046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660400">
                    <a:srgbClr val="000000"/>
                  </a:glow>
                </a:effectLst>
                <a:uLnTx/>
                <a:uFillTx/>
                <a:latin typeface="Arial"/>
                <a:ea typeface="ＭＳ Ｐゴシック" pitchFamily="-111" charset="-128"/>
              </a:rPr>
              <a:t>Orbit</a:t>
            </a:r>
          </a:p>
        </p:txBody>
      </p:sp>
      <p:sp>
        <p:nvSpPr>
          <p:cNvPr id="9" name="Title 1"/>
          <p:cNvSpPr txBox="1">
            <a:spLocks/>
          </p:cNvSpPr>
          <p:nvPr/>
        </p:nvSpPr>
        <p:spPr bwMode="auto">
          <a:xfrm>
            <a:off x="107950" y="2420938"/>
            <a:ext cx="2592388" cy="287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40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"…in Him all things hold together" (2:17)</a:t>
            </a:r>
            <a:endParaRPr kumimoji="0" lang="en-US" sz="4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58056" name="Title 1"/>
          <p:cNvSpPr txBox="1">
            <a:spLocks/>
          </p:cNvSpPr>
          <p:nvPr/>
        </p:nvSpPr>
        <p:spPr bwMode="auto">
          <a:xfrm>
            <a:off x="359990" y="5688013"/>
            <a:ext cx="3563938"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Proton Nucleus</a:t>
            </a:r>
            <a:b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(positive)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A3DA6B-A801-9144-B140-8C376F1D5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59329" cy="69444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735954" y="5869334"/>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Col 1:19-20 (NLT)</a:t>
            </a:r>
          </a:p>
        </p:txBody>
      </p:sp>
      <p:sp>
        <p:nvSpPr>
          <p:cNvPr id="2" name="Rectangle 1">
            <a:extLst>
              <a:ext uri="{FF2B5EF4-FFF2-40B4-BE49-F238E27FC236}">
                <a16:creationId xmlns:a16="http://schemas.microsoft.com/office/drawing/2014/main" id="{43DE52B5-88A8-2B44-B0F2-49E5213284AC}"/>
              </a:ext>
            </a:extLst>
          </p:cNvPr>
          <p:cNvSpPr/>
          <p:nvPr/>
        </p:nvSpPr>
        <p:spPr>
          <a:xfrm>
            <a:off x="145272" y="1134128"/>
            <a:ext cx="9020432"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19</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For God in all his fullness</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was pleased to live in Christ,</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and through him God reconciled</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everything to himself.</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He made peace with everything in heaven and on earth</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    by means of Christ’s blood on the cross.</a:t>
            </a:r>
            <a:endPar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endParaRPr>
          </a:p>
        </p:txBody>
      </p:sp>
    </p:spTree>
    <p:extLst>
      <p:ext uri="{BB962C8B-B14F-4D97-AF65-F5344CB8AC3E}">
        <p14:creationId xmlns:p14="http://schemas.microsoft.com/office/powerpoint/2010/main" val="868351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Arial"/>
              <a:cs typeface="Arial"/>
            </a:endParaRPr>
          </a:p>
        </p:txBody>
      </p:sp>
      <p:pic>
        <p:nvPicPr>
          <p:cNvPr id="4" name="Content Placeholder 3" descr="hebrews1_1_2.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961"/>
          <a:stretch/>
        </p:blipFill>
        <p:spPr>
          <a:xfrm>
            <a:off x="684213" y="260350"/>
            <a:ext cx="8388350" cy="6194425"/>
          </a:xfrm>
        </p:spPr>
      </p:pic>
      <p:sp>
        <p:nvSpPr>
          <p:cNvPr id="2" name="Title 1"/>
          <p:cNvSpPr>
            <a:spLocks noGrp="1"/>
          </p:cNvSpPr>
          <p:nvPr>
            <p:ph type="title"/>
          </p:nvPr>
        </p:nvSpPr>
        <p:spPr>
          <a:xfrm>
            <a:off x="6011863" y="0"/>
            <a:ext cx="3143250" cy="1341438"/>
          </a:xfrm>
          <a:solidFill>
            <a:schemeClr val="tx1"/>
          </a:solidFill>
        </p:spPr>
        <p:txBody>
          <a:bodyPr/>
          <a:lstStyle/>
          <a:p>
            <a:pPr>
              <a:defRPr/>
            </a:pPr>
            <a:r>
              <a:rPr lang="en-US" dirty="0">
                <a:latin typeface="Arial" charset="0"/>
                <a:cs typeface="Arial" charset="0"/>
              </a:rPr>
              <a:t>Hebrews 1:1-2 </a:t>
            </a:r>
            <a:r>
              <a:rPr lang="en-US" sz="3200" dirty="0">
                <a:latin typeface="Arial" charset="0"/>
                <a:cs typeface="Arial" charset="0"/>
              </a:rPr>
              <a:t>NLT</a:t>
            </a:r>
            <a:endParaRPr lang="en-US" dirty="0">
              <a:latin typeface="Arial" charset="0"/>
              <a:cs typeface="Arial" charset="0"/>
            </a:endParaRPr>
          </a:p>
        </p:txBody>
      </p:sp>
      <p:sp>
        <p:nvSpPr>
          <p:cNvPr id="6" name="Title 1"/>
          <p:cNvSpPr txBox="1">
            <a:spLocks/>
          </p:cNvSpPr>
          <p:nvPr/>
        </p:nvSpPr>
        <p:spPr bwMode="auto">
          <a:xfrm>
            <a:off x="107950" y="115888"/>
            <a:ext cx="4032250" cy="6481762"/>
          </a:xfrm>
          <a:prstGeom prst="rect">
            <a:avLst/>
          </a:prstGeom>
          <a:solidFill>
            <a:schemeClr val="tx1"/>
          </a:solidFill>
          <a:ln w="9525">
            <a:noFill/>
            <a:miter lim="800000"/>
            <a:headEnd/>
            <a:tailEnd/>
          </a:ln>
          <a:effectLst>
            <a:outerShdw blurRad="50800" dist="38100" dir="2700000">
              <a:srgbClr val="000000">
                <a:alpha val="43000"/>
              </a:srgbClr>
            </a:outerShdw>
          </a:effectLst>
        </p:spPr>
        <p:txBody>
          <a:bodyPr anchor="ct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"Long ago God spoke many times and in many ways to our ancestors through the prophets.  </a:t>
            </a:r>
            <a:r>
              <a:rPr kumimoji="0" lang="en-US" sz="28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2</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And now in these final days, he has spoken to us through his Son. God promised everything to the Son as an inheritance, and through the Son he created the universe."</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262146"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4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48"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262149"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50" name="Text Box 6"/>
          <p:cNvSpPr txBox="1">
            <a:spLocks noChangeArrowheads="1"/>
          </p:cNvSpPr>
          <p:nvPr/>
        </p:nvSpPr>
        <p:spPr bwMode="auto">
          <a:xfrm>
            <a:off x="1030288" y="893763"/>
            <a:ext cx="7164387"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800"/>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900" b="1" i="1" u="none" strike="noStrike" kern="1200" cap="none" spc="0" normalizeH="0" baseline="0" noProof="0">
                <a:ln>
                  <a:noFill/>
                </a:ln>
                <a:solidFill>
                  <a:srgbClr val="FFFF00"/>
                </a:solidFill>
                <a:effectLst/>
                <a:uLnTx/>
                <a:uFillTx/>
                <a:latin typeface="Comic Sans MS" charset="0"/>
                <a:ea typeface="MS Gothic" charset="0"/>
                <a:cs typeface="MS Gothic" charset="0"/>
              </a:rPr>
              <a:t>CHAPTER 1: </a:t>
            </a:r>
            <a:r>
              <a:rPr kumimoji="0" lang="en-GB" sz="2900" b="1" i="1" u="sng" strike="noStrike" kern="1200" cap="none" spc="0" normalizeH="0" baseline="0" noProof="0">
                <a:ln>
                  <a:noFill/>
                </a:ln>
                <a:solidFill>
                  <a:srgbClr val="08F2EE"/>
                </a:solidFill>
                <a:effectLst/>
                <a:uLnTx/>
                <a:uFillTx/>
                <a:latin typeface="Comic Sans MS" charset="0"/>
                <a:ea typeface="MS Gothic" charset="0"/>
                <a:cs typeface="MS Gothic" charset="0"/>
              </a:rPr>
              <a:t>6 GREAT TRUTHS</a:t>
            </a:r>
            <a:r>
              <a:rPr kumimoji="0" lang="en-GB" sz="2900" b="1" i="1" u="none" strike="noStrike" kern="1200" cap="none" spc="0" normalizeH="0" baseline="0" noProof="0">
                <a:ln>
                  <a:noFill/>
                </a:ln>
                <a:solidFill>
                  <a:srgbClr val="FFFF00"/>
                </a:solidFill>
                <a:effectLst/>
                <a:uLnTx/>
                <a:uFillTx/>
                <a:latin typeface="Comic Sans MS" charset="0"/>
                <a:ea typeface="MS Gothic" charset="0"/>
                <a:cs typeface="MS Gothic" charset="0"/>
              </a:rPr>
              <a:t> OF</a:t>
            </a:r>
          </a:p>
        </p:txBody>
      </p:sp>
      <p:sp>
        <p:nvSpPr>
          <p:cNvPr id="262151"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52"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53"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7658" name="Text Box 10"/>
          <p:cNvSpPr txBox="1">
            <a:spLocks noChangeArrowheads="1"/>
          </p:cNvSpPr>
          <p:nvPr/>
        </p:nvSpPr>
        <p:spPr bwMode="auto">
          <a:xfrm>
            <a:off x="4756150" y="3625850"/>
            <a:ext cx="2936875" cy="2392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575"/>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500" b="1" i="0" u="none" strike="noStrike" kern="1200" cap="none" spc="0" normalizeH="0" baseline="0" noProof="0">
                <a:ln>
                  <a:noFill/>
                </a:ln>
                <a:solidFill>
                  <a:srgbClr val="FFFFFF"/>
                </a:solidFill>
                <a:effectLst/>
                <a:uLnTx/>
                <a:uFillTx/>
                <a:latin typeface="Helvetica" charset="0"/>
                <a:ea typeface="MS Gothic" charset="0"/>
                <a:cs typeface="MS Gothic" charset="0"/>
              </a:rPr>
              <a:t>"Through him all things were made; without him nothing was made that has been made."</a:t>
            </a:r>
          </a:p>
        </p:txBody>
      </p:sp>
      <p:sp>
        <p:nvSpPr>
          <p:cNvPr id="262155" name="Text Box 11"/>
          <p:cNvSpPr txBox="1">
            <a:spLocks noChangeArrowheads="1"/>
          </p:cNvSpPr>
          <p:nvPr/>
        </p:nvSpPr>
        <p:spPr bwMode="auto">
          <a:xfrm>
            <a:off x="8588375" y="6078538"/>
            <a:ext cx="166688"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MS Gothic" charset="0"/>
              <a:cs typeface="MS Gothic" charset="0"/>
            </a:endParaRPr>
          </a:p>
        </p:txBody>
      </p:sp>
      <p:sp>
        <p:nvSpPr>
          <p:cNvPr id="262156" name="Text Box 12"/>
          <p:cNvSpPr txBox="1">
            <a:spLocks noChangeArrowheads="1"/>
          </p:cNvSpPr>
          <p:nvPr/>
        </p:nvSpPr>
        <p:spPr bwMode="auto">
          <a:xfrm>
            <a:off x="8359775" y="6542088"/>
            <a:ext cx="301625"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563"/>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25</a:t>
            </a:r>
          </a:p>
        </p:txBody>
      </p:sp>
      <p:sp>
        <p:nvSpPr>
          <p:cNvPr id="262157" name="Text Box 13"/>
          <p:cNvSpPr txBox="1">
            <a:spLocks noChangeArrowheads="1"/>
          </p:cNvSpPr>
          <p:nvPr/>
        </p:nvSpPr>
        <p:spPr bwMode="auto">
          <a:xfrm>
            <a:off x="8705850" y="6488113"/>
            <a:ext cx="269875" cy="29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900"/>
              </a:spcBef>
              <a:spcAft>
                <a:spcPct val="0"/>
              </a:spcAft>
              <a:buClr>
                <a:srgbClr val="FFFF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1</a:t>
            </a:r>
          </a:p>
        </p:txBody>
      </p:sp>
      <p:sp>
        <p:nvSpPr>
          <p:cNvPr id="262158" name="Text Box 14"/>
          <p:cNvSpPr txBox="1">
            <a:spLocks noChangeArrowheads="1"/>
          </p:cNvSpPr>
          <p:nvPr/>
        </p:nvSpPr>
        <p:spPr bwMode="auto">
          <a:xfrm>
            <a:off x="1022350" y="225425"/>
            <a:ext cx="733742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800"/>
              </a:spcBef>
              <a:spcAft>
                <a:spcPct val="0"/>
              </a:spcAft>
              <a:buClr>
                <a:srgbClr val="FAFD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2900" b="1" i="0" u="none" strike="noStrike" kern="1200" cap="none" spc="0" normalizeH="0" baseline="0" noProof="0">
                <a:ln>
                  <a:noFill/>
                </a:ln>
                <a:solidFill>
                  <a:srgbClr val="FAFD00"/>
                </a:solidFill>
                <a:effectLst/>
                <a:uLnTx/>
                <a:uFillTx/>
                <a:latin typeface="Comic Sans MS" charset="0"/>
                <a:ea typeface="MS Gothic" charset="0"/>
                <a:cs typeface="MS Gothic" charset="0"/>
              </a:rPr>
              <a:t>JOHN: SUMMING UP THE MESSAGE</a:t>
            </a:r>
          </a:p>
        </p:txBody>
      </p:sp>
      <p:sp>
        <p:nvSpPr>
          <p:cNvPr id="262159" name="Text Box 15"/>
          <p:cNvSpPr txBox="1">
            <a:spLocks noChangeArrowheads="1"/>
          </p:cNvSpPr>
          <p:nvPr/>
        </p:nvSpPr>
        <p:spPr bwMode="auto">
          <a:xfrm>
            <a:off x="1133475" y="1736725"/>
            <a:ext cx="3733800"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618FFD"/>
                </a:solidFill>
                <a:effectLst/>
                <a:uLnTx/>
                <a:uFillTx/>
                <a:latin typeface="Comic Sans MS" charset="0"/>
                <a:ea typeface="MS Gothic" charset="0"/>
                <a:cs typeface="MS Gothic" charset="0"/>
              </a:rPr>
              <a:t>VERSE 1:</a:t>
            </a:r>
            <a:r>
              <a:rPr kumimoji="0" lang="en-GB" sz="1800" b="1" i="0" u="none" strike="noStrike" kern="1200" cap="none" spc="0" normalizeH="0" baseline="0" noProof="0">
                <a:ln>
                  <a:noFill/>
                </a:ln>
                <a:solidFill>
                  <a:srgbClr val="FFFF00"/>
                </a:solidFill>
                <a:effectLst/>
                <a:uLnTx/>
                <a:uFillTx/>
                <a:latin typeface="Comic Sans MS" charset="0"/>
                <a:ea typeface="MS Gothic" charset="0"/>
                <a:cs typeface="MS Gothic" charset="0"/>
              </a:rPr>
              <a:t>                          The Pre-existent One</a:t>
            </a:r>
          </a:p>
          <a:p>
            <a:pPr marL="0" marR="0" lvl="0" indent="0" algn="ctr" defTabSz="914400" rtl="0" eaLnBrk="1" fontAlgn="base" latinLnBrk="0" hangingPunct="1">
              <a:lnSpc>
                <a:spcPct val="100000"/>
              </a:lnSpc>
              <a:spcBef>
                <a:spcPts val="1125"/>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FFFF00"/>
                </a:solidFill>
                <a:effectLst/>
                <a:uLnTx/>
                <a:uFillTx/>
                <a:latin typeface="Comic Sans MS" charset="0"/>
                <a:ea typeface="MS Gothic" charset="0"/>
                <a:cs typeface="MS Gothic" charset="0"/>
              </a:rPr>
              <a:t>A Distinct Person </a:t>
            </a:r>
          </a:p>
          <a:p>
            <a:pPr marL="0" marR="0" lvl="0" indent="0" algn="ctr" defTabSz="914400" rtl="0" eaLnBrk="1" fontAlgn="base" latinLnBrk="0" hangingPunct="1">
              <a:lnSpc>
                <a:spcPct val="100000"/>
              </a:lnSpc>
              <a:spcBef>
                <a:spcPts val="1125"/>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FFFF00"/>
                </a:solidFill>
                <a:effectLst/>
                <a:uLnTx/>
                <a:uFillTx/>
                <a:latin typeface="Comic Sans MS" charset="0"/>
                <a:ea typeface="MS Gothic" charset="0"/>
                <a:cs typeface="MS Gothic" charset="0"/>
              </a:rPr>
              <a:t>He Was and IS God</a:t>
            </a:r>
          </a:p>
        </p:txBody>
      </p:sp>
      <p:sp>
        <p:nvSpPr>
          <p:cNvPr id="262160" name="Text Box 16"/>
          <p:cNvSpPr txBox="1">
            <a:spLocks noChangeArrowheads="1"/>
          </p:cNvSpPr>
          <p:nvPr/>
        </p:nvSpPr>
        <p:spPr bwMode="auto">
          <a:xfrm>
            <a:off x="973138" y="3459163"/>
            <a:ext cx="4095750" cy="63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618FFD"/>
                </a:solidFill>
                <a:effectLst/>
                <a:uLnTx/>
                <a:uFillTx/>
                <a:latin typeface="Comic Sans MS" charset="0"/>
                <a:ea typeface="MS Gothic" charset="0"/>
                <a:cs typeface="MS Gothic" charset="0"/>
              </a:rPr>
              <a:t>VERSE 2:</a:t>
            </a:r>
            <a:r>
              <a:rPr kumimoji="0" lang="en-GB" sz="1800" b="1" i="0" u="none" strike="noStrike" kern="1200" cap="none" spc="0" normalizeH="0" baseline="0" noProof="0">
                <a:ln>
                  <a:noFill/>
                </a:ln>
                <a:solidFill>
                  <a:srgbClr val="FFFF00"/>
                </a:solidFill>
                <a:effectLst/>
                <a:uLnTx/>
                <a:uFillTx/>
                <a:latin typeface="Comic Sans MS" charset="0"/>
                <a:ea typeface="MS Gothic" charset="0"/>
                <a:cs typeface="MS Gothic" charset="0"/>
              </a:rPr>
              <a:t>                       Eternally Co-existent</a:t>
            </a:r>
          </a:p>
        </p:txBody>
      </p:sp>
      <p:sp>
        <p:nvSpPr>
          <p:cNvPr id="262161" name="Text Box 17"/>
          <p:cNvSpPr txBox="1">
            <a:spLocks noChangeArrowheads="1"/>
          </p:cNvSpPr>
          <p:nvPr/>
        </p:nvSpPr>
        <p:spPr bwMode="auto">
          <a:xfrm>
            <a:off x="752475" y="4435475"/>
            <a:ext cx="4494213" cy="63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125"/>
              </a:spcBef>
              <a:spcAft>
                <a:spcPct val="0"/>
              </a:spcAft>
              <a:buClr>
                <a:srgbClr val="618FFD"/>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1800" b="1" i="0" u="none" strike="noStrike" kern="1200" cap="none" spc="0" normalizeH="0" baseline="0" noProof="0">
                <a:ln>
                  <a:noFill/>
                </a:ln>
                <a:solidFill>
                  <a:srgbClr val="618FFD"/>
                </a:solidFill>
                <a:effectLst/>
                <a:uLnTx/>
                <a:uFillTx/>
                <a:latin typeface="Comic Sans MS" charset="0"/>
                <a:ea typeface="MS Gothic" charset="0"/>
                <a:cs typeface="MS Gothic" charset="0"/>
              </a:rPr>
              <a:t>VERSE 3:</a:t>
            </a:r>
            <a:r>
              <a:rPr kumimoji="0" lang="en-GB" sz="1800" b="1" i="0" u="none" strike="noStrike" kern="1200" cap="none" spc="0" normalizeH="0" baseline="0" noProof="0">
                <a:ln>
                  <a:noFill/>
                </a:ln>
                <a:solidFill>
                  <a:srgbClr val="FFFF00"/>
                </a:solidFill>
                <a:effectLst/>
                <a:uLnTx/>
                <a:uFillTx/>
                <a:latin typeface="Comic Sans MS" charset="0"/>
                <a:ea typeface="MS Gothic" charset="0"/>
                <a:cs typeface="MS Gothic" charset="0"/>
              </a:rPr>
              <a:t>                             Creator of the Universe        </a:t>
            </a:r>
          </a:p>
        </p:txBody>
      </p:sp>
      <p:sp>
        <p:nvSpPr>
          <p:cNvPr id="262162" name="Text Box 18"/>
          <p:cNvSpPr txBox="1">
            <a:spLocks noChangeArrowheads="1"/>
          </p:cNvSpPr>
          <p:nvPr/>
        </p:nvSpPr>
        <p:spPr bwMode="auto">
          <a:xfrm>
            <a:off x="4543425" y="1573213"/>
            <a:ext cx="3232150" cy="172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3363"/>
              </a:spcBef>
              <a:spcAft>
                <a:spcPct val="0"/>
              </a:spcAft>
              <a:buClr>
                <a:srgbClr val="FFFF00"/>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sz="5400" b="1" i="0" u="none" strike="noStrike" kern="1200" cap="none" spc="0" normalizeH="0" baseline="0" noProof="0">
                <a:ln>
                  <a:noFill/>
                </a:ln>
                <a:solidFill>
                  <a:srgbClr val="FFFF00"/>
                </a:solidFill>
                <a:effectLst/>
                <a:uLnTx/>
                <a:uFillTx/>
                <a:latin typeface="Arial" charset="0"/>
                <a:ea typeface="MS Gothic" charset="0"/>
                <a:cs typeface="MS Gothic" charset="0"/>
              </a:rPr>
              <a:t>JESUS CHRIST!</a:t>
            </a:r>
          </a:p>
        </p:txBody>
      </p:sp>
      <p:sp>
        <p:nvSpPr>
          <p:cNvPr id="262163" name="Title 19"/>
          <p:cNvSpPr>
            <a:spLocks noGrp="1"/>
          </p:cNvSpPr>
          <p:nvPr>
            <p:ph type="title" idx="4294967295"/>
          </p:nvPr>
        </p:nvSpPr>
        <p:spPr bwMode="auto">
          <a:xfrm>
            <a:off x="457200" y="6172200"/>
            <a:ext cx="8229600" cy="3048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2800">
                <a:latin typeface="Times New Roman" charset="0"/>
              </a:rPr>
              <a:t>John 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5" descr="John 1.3 jesus creating_adam.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a:effectLst/>
        </p:spPr>
        <p:txBody>
          <a:bodyPr/>
          <a:lstStyle/>
          <a:p>
            <a:pPr eaLnBrk="1" hangingPunct="1">
              <a:defRPr/>
            </a:pPr>
            <a:r>
              <a:rPr lang="en-US" sz="4000" dirty="0">
                <a:solidFill>
                  <a:schemeClr val="bg1"/>
                </a:solidFill>
                <a:effectLst>
                  <a:outerShdw blurRad="50800" dist="38100" dir="2700000" algn="tl" rotWithShape="0">
                    <a:srgbClr val="000000">
                      <a:alpha val="95000"/>
                    </a:srgbClr>
                  </a:outerShdw>
                </a:effectLst>
                <a:latin typeface="Arial" charset="0"/>
                <a:cs typeface="Arial" charset="0"/>
              </a:rPr>
              <a:t>Jesus </a:t>
            </a:r>
            <a:r>
              <a:rPr lang="en-US" sz="4000" dirty="0">
                <a:effectLst>
                  <a:outerShdw blurRad="50800" dist="38100" dir="2700000" algn="tl" rotWithShape="0">
                    <a:srgbClr val="000000">
                      <a:alpha val="95000"/>
                    </a:srgbClr>
                  </a:outerShdw>
                </a:effectLst>
                <a:latin typeface="Arial" charset="0"/>
                <a:cs typeface="Arial" charset="0"/>
              </a:rPr>
              <a:t>formed </a:t>
            </a:r>
            <a:r>
              <a:rPr lang="en-US" sz="4000" dirty="0">
                <a:solidFill>
                  <a:schemeClr val="bg1"/>
                </a:solidFill>
                <a:effectLst>
                  <a:outerShdw blurRad="50800" dist="38100" dir="2700000" algn="tl" rotWithShape="0">
                    <a:srgbClr val="000000">
                      <a:alpha val="95000"/>
                    </a:srgbClr>
                  </a:outerShdw>
                </a:effectLst>
                <a:latin typeface="Arial" charset="0"/>
                <a:cs typeface="Arial" charset="0"/>
              </a:rPr>
              <a:t>Adam from the dust (John 1:3; Gen. 2:7).</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4" descr="Jesus Creator-Adam Ev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a:effectLst/>
        </p:spPr>
        <p:txBody>
          <a:bodyPr/>
          <a:lstStyle/>
          <a:p>
            <a:pPr eaLnBrk="1" hangingPunct="1">
              <a:defRPr/>
            </a:pPr>
            <a:r>
              <a:rPr lang="en-US" sz="4000">
                <a:solidFill>
                  <a:schemeClr val="bg1"/>
                </a:solidFill>
                <a:effectLst>
                  <a:outerShdw blurRad="50800" dist="38100" dir="2700000" algn="tl" rotWithShape="0">
                    <a:srgbClr val="000000">
                      <a:alpha val="95000"/>
                    </a:srgbClr>
                  </a:outerShdw>
                </a:effectLst>
                <a:latin typeface="Arial" charset="0"/>
                <a:cs typeface="Arial" charset="0"/>
              </a:rPr>
              <a:t>Jesus Created Adam and Eve (John 1:3; Gen. 2:21-23)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2" descr="truejesuschurchadamroa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en-US" sz="3200">
                <a:solidFill>
                  <a:srgbClr val="FFFFFF"/>
                </a:solidFill>
                <a:latin typeface="Bank Gothic" pitchFamily="-111" charset="0"/>
                <a:ea typeface="Bank Gothic" pitchFamily="-111" charset="0"/>
                <a:cs typeface="Bank Gothic" pitchFamily="-111" charset="0"/>
              </a:rPr>
              <a:t>True Jesus Church, Adam Road</a:t>
            </a:r>
          </a:p>
        </p:txBody>
      </p:sp>
      <p:sp>
        <p:nvSpPr>
          <p:cNvPr id="457731" name="Text Box 2"/>
          <p:cNvSpPr txBox="1">
            <a:spLocks noChangeArrowheads="1"/>
          </p:cNvSpPr>
          <p:nvPr/>
        </p:nvSpPr>
        <p:spPr bwMode="auto">
          <a:xfrm>
            <a:off x="9183688" y="0"/>
            <a:ext cx="6461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rPr>
              <a:t>200</a:t>
            </a:r>
          </a:p>
        </p:txBody>
      </p:sp>
      <p:sp>
        <p:nvSpPr>
          <p:cNvPr id="8" name="Title 1"/>
          <p:cNvSpPr txBox="1">
            <a:spLocks/>
          </p:cNvSpPr>
          <p:nvPr/>
        </p:nvSpPr>
        <p:spPr bwMode="auto">
          <a:xfrm>
            <a:off x="152400" y="914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“Jesus is the heavenly Father” !!  ??</a:t>
            </a:r>
          </a:p>
        </p:txBody>
      </p:sp>
      <p:sp>
        <p:nvSpPr>
          <p:cNvPr id="9" name="Title 1"/>
          <p:cNvSpPr txBox="1">
            <a:spLocks/>
          </p:cNvSpPr>
          <p:nvPr/>
        </p:nvSpPr>
        <p:spPr bwMode="auto">
          <a:xfrm>
            <a:off x="152400" y="1676400"/>
            <a:ext cx="8153400" cy="685800"/>
          </a:xfrm>
          <a:prstGeom prst="rect">
            <a:avLst/>
          </a:prstGeom>
          <a:solidFill>
            <a:srgbClr val="FF0000"/>
          </a:solid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 Modalism</a:t>
            </a:r>
          </a:p>
        </p:txBody>
      </p:sp>
      <p:sp>
        <p:nvSpPr>
          <p:cNvPr id="7" name="TextBox 6"/>
          <p:cNvSpPr txBox="1"/>
          <p:nvPr/>
        </p:nvSpPr>
        <p:spPr>
          <a:xfrm>
            <a:off x="8388350" y="0"/>
            <a:ext cx="698500" cy="461963"/>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195</a:t>
            </a:r>
          </a:p>
        </p:txBody>
      </p:sp>
    </p:spTree>
    <p:extLst>
      <p:ext uri="{BB962C8B-B14F-4D97-AF65-F5344CB8AC3E}">
        <p14:creationId xmlns:p14="http://schemas.microsoft.com/office/powerpoint/2010/main" val="1483145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3" descr="frostroadcopy2hu.jpg"/>
          <p:cNvPicPr>
            <a:picLocks noChangeAspect="1"/>
          </p:cNvPicPr>
          <p:nvPr/>
        </p:nvPicPr>
        <p:blipFill>
          <a:blip r:embed="rId2">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81000" y="0"/>
            <a:ext cx="2362200" cy="4876800"/>
          </a:xfrm>
        </p:spPr>
        <p:txBody>
          <a:bodyPr/>
          <a:lstStyle/>
          <a:p>
            <a:pPr eaLnBrk="1" hangingPunct="1">
              <a:defRPr/>
            </a:pPr>
            <a:r>
              <a:rPr lang="en-US" sz="3200">
                <a:solidFill>
                  <a:srgbClr val="FFFFFF"/>
                </a:solidFill>
                <a:effectLst>
                  <a:outerShdw blurRad="38100" dist="38100" dir="2700000" algn="tl">
                    <a:srgbClr val="000000"/>
                  </a:outerShdw>
                </a:effectLst>
                <a:latin typeface="Bank Gothic" charset="0"/>
                <a:ea typeface="ＭＳ Ｐゴシック" charset="0"/>
                <a:cs typeface="Bank Gothic" charset="0"/>
              </a:rPr>
              <a:t>What Does the True Jesus Church Believe?</a:t>
            </a:r>
          </a:p>
        </p:txBody>
      </p:sp>
      <p:sp>
        <p:nvSpPr>
          <p:cNvPr id="5" name="Title 1"/>
          <p:cNvSpPr txBox="1">
            <a:spLocks/>
          </p:cNvSpPr>
          <p:nvPr/>
        </p:nvSpPr>
        <p:spPr bwMode="auto">
          <a:xfrm>
            <a:off x="2438400" y="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Identification with TJC</a:t>
            </a:r>
          </a:p>
        </p:txBody>
      </p:sp>
      <p:grpSp>
        <p:nvGrpSpPr>
          <p:cNvPr id="3" name="Group 7"/>
          <p:cNvGrpSpPr>
            <a:grpSpLocks/>
          </p:cNvGrpSpPr>
          <p:nvPr/>
        </p:nvGrpSpPr>
        <p:grpSpPr bwMode="auto">
          <a:xfrm>
            <a:off x="2438400" y="304800"/>
            <a:ext cx="6705600" cy="1219200"/>
            <a:chOff x="2438400" y="533400"/>
            <a:chExt cx="6705600" cy="1219200"/>
          </a:xfrm>
        </p:grpSpPr>
        <p:sp>
          <p:nvSpPr>
            <p:cNvPr id="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Baptism in TJC (Head Bowed)</a:t>
              </a:r>
            </a:p>
          </p:txBody>
        </p:sp>
      </p:grpSp>
      <p:grpSp>
        <p:nvGrpSpPr>
          <p:cNvPr id="4" name="Group 8"/>
          <p:cNvGrpSpPr>
            <a:grpSpLocks/>
          </p:cNvGrpSpPr>
          <p:nvPr/>
        </p:nvGrpSpPr>
        <p:grpSpPr bwMode="auto">
          <a:xfrm>
            <a:off x="2438400" y="1143000"/>
            <a:ext cx="6705600" cy="1219200"/>
            <a:chOff x="2438400" y="533400"/>
            <a:chExt cx="6705600" cy="1219200"/>
          </a:xfrm>
        </p:grpSpPr>
        <p:sp>
          <p:nvSpPr>
            <p:cNvPr id="10"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1"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Footwashing by TJC Minister</a:t>
              </a:r>
            </a:p>
          </p:txBody>
        </p:sp>
      </p:grpSp>
      <p:grpSp>
        <p:nvGrpSpPr>
          <p:cNvPr id="8" name="Group 11"/>
          <p:cNvGrpSpPr>
            <a:grpSpLocks/>
          </p:cNvGrpSpPr>
          <p:nvPr/>
        </p:nvGrpSpPr>
        <p:grpSpPr bwMode="auto">
          <a:xfrm>
            <a:off x="2438400" y="1981200"/>
            <a:ext cx="6705600" cy="1219200"/>
            <a:chOff x="2438400" y="533400"/>
            <a:chExt cx="6705600" cy="1219200"/>
          </a:xfrm>
        </p:grpSpPr>
        <p:sp>
          <p:nvSpPr>
            <p:cNvPr id="13"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4"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Communion (Transubstantiation)</a:t>
              </a:r>
            </a:p>
          </p:txBody>
        </p:sp>
      </p:grpSp>
      <p:grpSp>
        <p:nvGrpSpPr>
          <p:cNvPr id="9" name="Group 14"/>
          <p:cNvGrpSpPr>
            <a:grpSpLocks/>
          </p:cNvGrpSpPr>
          <p:nvPr/>
        </p:nvGrpSpPr>
        <p:grpSpPr bwMode="auto">
          <a:xfrm>
            <a:off x="2438400" y="2819400"/>
            <a:ext cx="6705600" cy="1219200"/>
            <a:chOff x="2438400" y="533400"/>
            <a:chExt cx="6705600" cy="1219200"/>
          </a:xfrm>
        </p:grpSpPr>
        <p:sp>
          <p:nvSpPr>
            <p:cNvPr id="16"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17"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Reception of the Holy Spirit</a:t>
              </a:r>
            </a:p>
          </p:txBody>
        </p:sp>
      </p:grpSp>
      <p:grpSp>
        <p:nvGrpSpPr>
          <p:cNvPr id="12" name="Group 17"/>
          <p:cNvGrpSpPr>
            <a:grpSpLocks/>
          </p:cNvGrpSpPr>
          <p:nvPr/>
        </p:nvGrpSpPr>
        <p:grpSpPr bwMode="auto">
          <a:xfrm>
            <a:off x="2438400" y="3657600"/>
            <a:ext cx="6705600" cy="1219200"/>
            <a:chOff x="2438400" y="533400"/>
            <a:chExt cx="6705600" cy="1219200"/>
          </a:xfrm>
        </p:grpSpPr>
        <p:sp>
          <p:nvSpPr>
            <p:cNvPr id="19"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0"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Speaking in Tongues</a:t>
              </a:r>
            </a:p>
          </p:txBody>
        </p:sp>
      </p:grpSp>
      <p:grpSp>
        <p:nvGrpSpPr>
          <p:cNvPr id="15" name="Group 20"/>
          <p:cNvGrpSpPr>
            <a:grpSpLocks/>
          </p:cNvGrpSpPr>
          <p:nvPr/>
        </p:nvGrpSpPr>
        <p:grpSpPr bwMode="auto">
          <a:xfrm>
            <a:off x="2438400" y="4495800"/>
            <a:ext cx="6705600" cy="1219200"/>
            <a:chOff x="2438400" y="533400"/>
            <a:chExt cx="6705600" cy="1219200"/>
          </a:xfrm>
        </p:grpSpPr>
        <p:sp>
          <p:nvSpPr>
            <p:cNvPr id="22"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3"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(Faith in Christ?  No!)</a:t>
              </a:r>
            </a:p>
          </p:txBody>
        </p:sp>
      </p:grpSp>
      <p:grpSp>
        <p:nvGrpSpPr>
          <p:cNvPr id="18" name="Group 23"/>
          <p:cNvGrpSpPr>
            <a:grpSpLocks/>
          </p:cNvGrpSpPr>
          <p:nvPr/>
        </p:nvGrpSpPr>
        <p:grpSpPr bwMode="auto">
          <a:xfrm>
            <a:off x="2438400" y="5410200"/>
            <a:ext cx="6705600" cy="1219200"/>
            <a:chOff x="2438400" y="533400"/>
            <a:chExt cx="6705600" cy="1219200"/>
          </a:xfrm>
        </p:grpSpPr>
        <p:sp>
          <p:nvSpPr>
            <p:cNvPr id="25" name="Title 1"/>
            <p:cNvSpPr txBox="1">
              <a:spLocks/>
            </p:cNvSpPr>
            <p:nvPr/>
          </p:nvSpPr>
          <p:spPr bwMode="auto">
            <a:xfrm>
              <a:off x="2438400" y="5334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a:t>
              </a:r>
            </a:p>
          </p:txBody>
        </p:sp>
        <p:sp>
          <p:nvSpPr>
            <p:cNvPr id="26" name="Title 1"/>
            <p:cNvSpPr txBox="1">
              <a:spLocks/>
            </p:cNvSpPr>
            <p:nvPr/>
          </p:nvSpPr>
          <p:spPr bwMode="auto">
            <a:xfrm>
              <a:off x="2438400" y="1066800"/>
              <a:ext cx="6705600" cy="6858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Geneva" charset="0"/>
                  <a:ea typeface="ＭＳ Ｐゴシック" charset="0"/>
                  <a:cs typeface="Geneva" charset="0"/>
                </a:rPr>
                <a:t>Salvation ! ? ! ?</a:t>
              </a:r>
            </a:p>
          </p:txBody>
        </p:sp>
      </p:grpSp>
      <p:pic>
        <p:nvPicPr>
          <p:cNvPr id="458763" name="Picture 27" descr="welcome-to-glcc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8388350" y="0"/>
            <a:ext cx="698500" cy="461963"/>
          </a:xfrm>
          <a:prstGeom prst="rect">
            <a:avLst/>
          </a:prstGeom>
          <a:solidFill>
            <a:schemeClr val="tx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mn-cs"/>
              </a:rPr>
              <a:t>200</a:t>
            </a:r>
          </a:p>
        </p:txBody>
      </p:sp>
    </p:spTree>
    <p:extLst>
      <p:ext uri="{BB962C8B-B14F-4D97-AF65-F5344CB8AC3E}">
        <p14:creationId xmlns:p14="http://schemas.microsoft.com/office/powerpoint/2010/main" val="108759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5834"/>
            <a:ext cx="9144000" cy="1577066"/>
          </a:xfrm>
        </p:spPr>
        <p:txBody>
          <a:bodyPr/>
          <a:lstStyle/>
          <a:p>
            <a:pPr>
              <a:defRPr/>
            </a:pPr>
            <a:r>
              <a:rPr lang="en-US" sz="4800" b="1" dirty="0">
                <a:solidFill>
                  <a:srgbClr val="FFFFFF"/>
                </a:solidFill>
                <a:effectLst>
                  <a:glow rad="660400">
                    <a:schemeClr val="tx1"/>
                  </a:glow>
                </a:effectLst>
              </a:rPr>
              <a:t>Counterfeit? </a:t>
            </a:r>
          </a:p>
        </p:txBody>
      </p:sp>
      <p:pic>
        <p:nvPicPr>
          <p:cNvPr id="535554" name="Picture 2" descr="https://upload.wikimedia.org/wikipedia/commons/4/4d/Usdollar100front.jpg">
            <a:extLst>
              <a:ext uri="{FF2B5EF4-FFF2-40B4-BE49-F238E27FC236}">
                <a16:creationId xmlns:a16="http://schemas.microsoft.com/office/drawing/2014/main" id="{EBF3F56B-25D7-2A4A-8B1F-872E02948B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612900"/>
            <a:ext cx="86487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20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5400">
                <a:effectLst>
                  <a:outerShdw blurRad="38100" dist="38100" dir="2700000" algn="tl">
                    <a:srgbClr val="000000"/>
                  </a:outerShdw>
                </a:effectLst>
              </a:rPr>
              <a:t>Already Gone</a:t>
            </a: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by Ken Ham and Britt Beemer,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with Todd Hillard</a:t>
            </a:r>
          </a:p>
        </p:txBody>
      </p:sp>
      <p:pic>
        <p:nvPicPr>
          <p:cNvPr id="241667"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2841"/>
            <a:ext cx="4343401" cy="7290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C0C0C0"/>
                </a:solidFill>
                <a:effectLst/>
                <a:uLnTx/>
                <a:uFillTx/>
                <a:latin typeface="Arial" charset="0"/>
                <a:ea typeface="ＭＳ Ｐゴシック" charset="0"/>
                <a:cs typeface="Arial" charset="0"/>
              </a:rPr>
              <a:t>© Answers in Genesis-USA</a:t>
            </a:r>
          </a:p>
        </p:txBody>
      </p:sp>
    </p:spTree>
    <p:extLst>
      <p:ext uri="{BB962C8B-B14F-4D97-AF65-F5344CB8AC3E}">
        <p14:creationId xmlns:p14="http://schemas.microsoft.com/office/powerpoint/2010/main" val="323806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2</a:t>
            </a:r>
          </a:p>
        </p:txBody>
      </p:sp>
    </p:spTree>
    <p:extLst>
      <p:ext uri="{BB962C8B-B14F-4D97-AF65-F5344CB8AC3E}">
        <p14:creationId xmlns:p14="http://schemas.microsoft.com/office/powerpoint/2010/main" val="2767682607"/>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tx1"/>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296143"/>
          </a:xfrm>
          <a:solidFill>
            <a:schemeClr val="tx1"/>
          </a:solidFill>
        </p:spPr>
        <p:txBody>
          <a:bodyPr rtlCol="0">
            <a:noAutofit/>
          </a:bodyPr>
          <a:lstStyle/>
          <a:p>
            <a:pPr eaLnBrk="1" fontAlgn="auto" hangingPunct="1">
              <a:spcAft>
                <a:spcPts val="0"/>
              </a:spcAft>
              <a:defRPr/>
            </a:pPr>
            <a:r>
              <a:rPr lang="en-US" sz="54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What’s Wrong?</a:t>
            </a:r>
          </a:p>
        </p:txBody>
      </p:sp>
      <p:sp>
        <p:nvSpPr>
          <p:cNvPr id="3" name="Title 1">
            <a:extLst>
              <a:ext uri="{FF2B5EF4-FFF2-40B4-BE49-F238E27FC236}">
                <a16:creationId xmlns:a16="http://schemas.microsoft.com/office/drawing/2014/main" id="{5BD2463E-320C-A34D-AB4A-B6DDE07C5738}"/>
              </a:ext>
            </a:extLst>
          </p:cNvPr>
          <p:cNvSpPr txBox="1">
            <a:spLocks/>
          </p:cNvSpPr>
          <p:nvPr/>
        </p:nvSpPr>
        <p:spPr bwMode="auto">
          <a:xfrm>
            <a:off x="16933" y="1267884"/>
            <a:ext cx="9144000" cy="4825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rtlCol="0" anchor="ctr" anchorCtr="0" compatLnSpc="1">
            <a:prstTxWarp prst="textNoShape">
              <a:avLst/>
            </a:prstTxWarp>
            <a:noAutofit/>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Arial"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Arial" charset="0"/>
                <a:ea typeface="ＭＳ Ｐゴシック" charset="0"/>
                <a:cs typeface="ＭＳ Ｐゴシック"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“Gnosticism” is wrong since deity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(2:6-10).</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Legalism is wrong since reality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(2:11-17).</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Mysticism is wrong since headship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(2:18-19).</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Asceticism is wrong since immunity </a:t>
            </a:r>
            <a:b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br>
            <a:r>
              <a:rPr kumimoji="0" lang="en-SG"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rPr>
              <a:t>is in Christ (2:20-23).</a:t>
            </a:r>
            <a:endParaRPr kumimoji="0" lang="en-US" sz="9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ＭＳ Ｐゴシック" charset="0"/>
              <a:cs typeface="+mj-cs"/>
            </a:endParaRPr>
          </a:p>
        </p:txBody>
      </p:sp>
    </p:spTree>
    <p:extLst>
      <p:ext uri="{BB962C8B-B14F-4D97-AF65-F5344CB8AC3E}">
        <p14:creationId xmlns:p14="http://schemas.microsoft.com/office/powerpoint/2010/main" val="9999453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030" y="44624"/>
            <a:ext cx="9149030" cy="769349"/>
          </a:xfrm>
          <a:effectLst>
            <a:outerShdw blurRad="63500" dist="35921" dir="2700000" algn="ctr" rotWithShape="0">
              <a:schemeClr val="tx2">
                <a:alpha val="74998"/>
              </a:schemeClr>
            </a:outerShdw>
          </a:effectLst>
        </p:spPr>
        <p:txBody>
          <a:bodyPr/>
          <a:lstStyle/>
          <a:p>
            <a:pPr>
              <a:defRPr/>
            </a:pPr>
            <a:r>
              <a:rPr lang="en-US" sz="4000" b="1" dirty="0">
                <a:effectLst>
                  <a:glow rad="127000">
                    <a:schemeClr val="tx1"/>
                  </a:glow>
                </a:effectLst>
                <a:latin typeface="Arial" charset="0"/>
                <a:ea typeface="ＭＳ Ｐゴシック" charset="0"/>
                <a:cs typeface="ＭＳ Ｐゴシック" charset="0"/>
              </a:rPr>
              <a:t>False Teaching</a:t>
            </a:r>
          </a:p>
        </p:txBody>
      </p:sp>
      <p:sp>
        <p:nvSpPr>
          <p:cNvPr id="4" name="Rectangle 2">
            <a:extLst>
              <a:ext uri="{FF2B5EF4-FFF2-40B4-BE49-F238E27FC236}">
                <a16:creationId xmlns:a16="http://schemas.microsoft.com/office/drawing/2014/main" id="{D9D6DF91-7433-3743-9453-C7DADA08AE77}"/>
              </a:ext>
            </a:extLst>
          </p:cNvPr>
          <p:cNvSpPr txBox="1">
            <a:spLocks noChangeArrowheads="1"/>
          </p:cNvSpPr>
          <p:nvPr/>
        </p:nvSpPr>
        <p:spPr bwMode="auto">
          <a:xfrm>
            <a:off x="108994" y="813973"/>
            <a:ext cx="5369118" cy="60440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first symptom of false teachers is what they affirm. A false teacher "advocates a different doctrine." False teaching may take many forms. It may deny God's existence, or teach error about His nature and attributes. It may deny the Trinity. Error about Christ's Person and work is also common in false systems. Those who deny His virgin birth, sinless perfection, substitutionary death, bodily resurrection, or future return show signs of a dangerous infection. False teachers also teach error about the nature, Person, and work of the Holy Spirit. Yet another strain of the disease of false teaching denies the authenticity, inspiration, authority, or inerrancy of Scripture.</a:t>
            </a:r>
          </a:p>
        </p:txBody>
      </p:sp>
      <p:sp>
        <p:nvSpPr>
          <p:cNvPr id="5" name="Rectangle 2">
            <a:extLst>
              <a:ext uri="{FF2B5EF4-FFF2-40B4-BE49-F238E27FC236}">
                <a16:creationId xmlns:a16="http://schemas.microsoft.com/office/drawing/2014/main" id="{C9645B56-3D26-B04F-BEC7-F7A744FDDF2C}"/>
              </a:ext>
            </a:extLst>
          </p:cNvPr>
          <p:cNvSpPr txBox="1">
            <a:spLocks noChangeArrowheads="1"/>
          </p:cNvSpPr>
          <p:nvPr/>
        </p:nvSpPr>
        <p:spPr bwMode="auto">
          <a:xfrm>
            <a:off x="5508104" y="3875462"/>
            <a:ext cx="3509303" cy="93399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John MacArthur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Pathology of False Teachers</a:t>
            </a:r>
          </a:p>
        </p:txBody>
      </p:sp>
      <p:pic>
        <p:nvPicPr>
          <p:cNvPr id="474114" name="Picture 2" descr="John F. MacArthur">
            <a:extLst>
              <a:ext uri="{FF2B5EF4-FFF2-40B4-BE49-F238E27FC236}">
                <a16:creationId xmlns:a16="http://schemas.microsoft.com/office/drawing/2014/main" id="{EC6ACF7F-C19F-154B-96DC-874F8B2C5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8717" y="1268760"/>
            <a:ext cx="3491880" cy="261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317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2390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887342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II. </a:t>
            </a:r>
            <a:r>
              <a:rPr lang="en-SG" sz="4800" b="1" dirty="0">
                <a:effectLst>
                  <a:glow rad="127000">
                    <a:schemeClr val="tx1"/>
                  </a:glow>
                </a:effectLst>
                <a:latin typeface="Arial" charset="0"/>
                <a:ea typeface="ＭＳ Ｐゴシック" charset="0"/>
                <a:cs typeface="ＭＳ Ｐゴシック" charset="0"/>
              </a:rPr>
              <a:t>Embrace </a:t>
            </a:r>
            <a:r>
              <a:rPr lang="en-SG" sz="4800" b="1" dirty="0">
                <a:solidFill>
                  <a:srgbClr val="FFFF00"/>
                </a:solidFill>
                <a:effectLst>
                  <a:glow rad="127000">
                    <a:schemeClr val="tx1"/>
                  </a:glow>
                </a:effectLst>
                <a:latin typeface="Arial" charset="0"/>
                <a:ea typeface="ＭＳ Ｐゴシック" charset="0"/>
                <a:cs typeface="ＭＳ Ｐゴシック" charset="0"/>
              </a:rPr>
              <a:t>holy</a:t>
            </a:r>
            <a:r>
              <a:rPr lang="en-SG" sz="4800" b="1" dirty="0">
                <a:effectLst>
                  <a:glow rad="127000">
                    <a:schemeClr val="tx1"/>
                  </a:glow>
                </a:effectLst>
                <a:latin typeface="Arial" charset="0"/>
                <a:ea typeface="ＭＳ Ｐゴシック" charset="0"/>
                <a:cs typeface="ＭＳ Ｐゴシック" charset="0"/>
              </a:rPr>
              <a:t> living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3–4).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9782092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3</a:t>
            </a:r>
          </a:p>
        </p:txBody>
      </p:sp>
    </p:spTree>
    <p:extLst>
      <p:ext uri="{BB962C8B-B14F-4D97-AF65-F5344CB8AC3E}">
        <p14:creationId xmlns:p14="http://schemas.microsoft.com/office/powerpoint/2010/main" val="37107910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i0.wp.com/newcastlebaptist.co.za/wp-content/uploads/2018/02/amazing-animal-beautiful-beautifull.jpg?resize=580%2C420&amp;ssl=1">
            <a:extLst>
              <a:ext uri="{FF2B5EF4-FFF2-40B4-BE49-F238E27FC236}">
                <a16:creationId xmlns:a16="http://schemas.microsoft.com/office/drawing/2014/main" id="{63FA943C-E190-BA42-8846-8A28B93E3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71" y="-10745"/>
            <a:ext cx="9110629" cy="659735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144DC15-4405-854A-966D-F65655DF156F}"/>
              </a:ext>
            </a:extLst>
          </p:cNvPr>
          <p:cNvSpPr/>
          <p:nvPr/>
        </p:nvSpPr>
        <p:spPr>
          <a:xfrm>
            <a:off x="291109" y="5841795"/>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0" i="0" u="none" strike="noStrike" kern="1200" cap="none" spc="0" normalizeH="0" baseline="0" noProof="0" dirty="0">
                <a:ln>
                  <a:noFill/>
                </a:ln>
                <a:solidFill>
                  <a:srgbClr val="000000"/>
                </a:solidFill>
                <a:effectLst/>
                <a:uLnTx/>
                <a:uFillTx/>
                <a:latin typeface="Times New Roman" charset="0"/>
                <a:ea typeface="ＭＳ Ｐゴシック" charset="0"/>
              </a:rPr>
              <a:t> </a:t>
            </a: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Col 3:1-2 (NLT)</a:t>
            </a:r>
          </a:p>
        </p:txBody>
      </p:sp>
      <p:sp>
        <p:nvSpPr>
          <p:cNvPr id="5" name="Rectangle 4"/>
          <p:cNvSpPr/>
          <p:nvPr/>
        </p:nvSpPr>
        <p:spPr>
          <a:xfrm>
            <a:off x="18714" y="188640"/>
            <a:ext cx="9139942" cy="288284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Since, then, you have been raised with Christ, set your hearts on things above, where Christ is, seated at the right hand of God.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rPr>
              <a:t>Set your minds on things above, not on earthly things.</a:t>
            </a:r>
          </a:p>
        </p:txBody>
      </p:sp>
    </p:spTree>
    <p:extLst>
      <p:ext uri="{BB962C8B-B14F-4D97-AF65-F5344CB8AC3E}">
        <p14:creationId xmlns:p14="http://schemas.microsoft.com/office/powerpoint/2010/main" val="245733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Holy living is relational.</a:t>
            </a:r>
          </a:p>
        </p:txBody>
      </p:sp>
      <p:pic>
        <p:nvPicPr>
          <p:cNvPr id="500738" name="Picture 2" descr="http://gdwm.org/wp-content/uploads/2013/04/Living_A_Holy_Life.jpg">
            <a:extLst>
              <a:ext uri="{FF2B5EF4-FFF2-40B4-BE49-F238E27FC236}">
                <a16:creationId xmlns:a16="http://schemas.microsoft.com/office/drawing/2014/main" id="{517DDE08-491C-2842-9C59-5BA497A88A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9692" y="941489"/>
            <a:ext cx="5544616" cy="5916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8763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106863"/>
            <a:ext cx="9144000" cy="2527300"/>
          </a:xfrm>
        </p:spPr>
        <p:txBody>
          <a:bodyPr rtlCol="0">
            <a:normAutofit fontScale="90000"/>
          </a:bodyPr>
          <a:lstStyle/>
          <a:p>
            <a:pPr eaLnBrk="1" fontAlgn="auto" hangingPunct="1">
              <a:spcAft>
                <a:spcPts val="0"/>
              </a:spcAft>
              <a:defRPr/>
            </a:pPr>
            <a:r>
              <a:rPr lang="en-US" sz="5300"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How</a:t>
            </a:r>
            <a:r>
              <a:rPr lang="en-US" sz="53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Can We Put on the Virtues of a New Life?</a:t>
            </a:r>
            <a:br>
              <a:rPr lang="en-US" sz="53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Colossians 3:5-17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pic>
        <p:nvPicPr>
          <p:cNvPr id="4" name="Picture 2" descr="Related image">
            <a:extLst>
              <a:ext uri="{FF2B5EF4-FFF2-40B4-BE49-F238E27FC236}">
                <a16:creationId xmlns:a16="http://schemas.microsoft.com/office/drawing/2014/main" id="{3ED8AFE0-9A5C-FA4C-884B-513FE53E5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68760"/>
            <a:ext cx="9230578"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11481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algn="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1. Put off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old </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clothes </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(3:5-11).</a:t>
            </a: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36550"/>
            <a:ext cx="9144000" cy="5935663"/>
          </a:xfrm>
        </p:spPr>
        <p:txBody>
          <a:bodyPr rtlCol="0">
            <a:no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Col. 3:5</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"So put to death the sinful, earthly things lurking within you" (NLT).</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Matthew 18:9a</a:t>
            </a:r>
            <a:b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"And if your eye causes you to sin, gouge it out and throw it away" (NLT).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7950" y="2957513"/>
            <a:ext cx="5529263" cy="3932237"/>
          </a:xfrm>
        </p:spPr>
        <p:txBody>
          <a:bodyPr rtlCol="0">
            <a:noAutofit/>
          </a:bodyPr>
          <a:lstStyle/>
          <a:p>
            <a:pPr eaLnBrk="1" fontAlgn="auto" hangingPunct="1">
              <a:spcAft>
                <a:spcPts val="0"/>
              </a:spcAft>
              <a:defRPr/>
            </a:pPr>
            <a: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t>The point – </a:t>
            </a:r>
            <a:b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444500">
                    <a:schemeClr val="tx1">
                      <a:alpha val="90000"/>
                    </a:schemeClr>
                  </a:glow>
                  <a:outerShdw blurRad="50800" dist="38100" dir="10800000" algn="r" rotWithShape="0">
                    <a:prstClr val="black">
                      <a:alpha val="40000"/>
                    </a:prstClr>
                  </a:outerShdw>
                </a:effectLst>
                <a:ea typeface="+mj-ea"/>
                <a:cs typeface="+mj-cs"/>
              </a:rPr>
              <a:t>"Do away with what is evil in us"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Put off the clothes of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pic>
        <p:nvPicPr>
          <p:cNvPr id="519170" name="Picture 2" descr="Related image">
            <a:extLst>
              <a:ext uri="{FF2B5EF4-FFF2-40B4-BE49-F238E27FC236}">
                <a16:creationId xmlns:a16="http://schemas.microsoft.com/office/drawing/2014/main" id="{A976635F-E38D-844E-8141-5902BAABF9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75"/>
          <a:stretch/>
        </p:blipFill>
        <p:spPr bwMode="auto">
          <a:xfrm>
            <a:off x="573621" y="1721713"/>
            <a:ext cx="7886811" cy="5307687"/>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pic>
        <p:nvPicPr>
          <p:cNvPr id="520194" name="Picture 2" descr="https://www.statista.com/graphic/1/262095/global-corruption-barometer--bribery-rates-around-the-world-by-service.jpg">
            <a:extLst>
              <a:ext uri="{FF2B5EF4-FFF2-40B4-BE49-F238E27FC236}">
                <a16:creationId xmlns:a16="http://schemas.microsoft.com/office/drawing/2014/main" id="{5B2FFFBF-7A2C-D94E-BB9D-50EEF06359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464"/>
          <a:stretch/>
        </p:blipFill>
        <p:spPr bwMode="auto">
          <a:xfrm>
            <a:off x="94690" y="264939"/>
            <a:ext cx="9229838" cy="662044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550313"/>
            <a:ext cx="9144000" cy="1550313"/>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 living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(3:5-7)</a:t>
            </a:r>
          </a:p>
        </p:txBody>
      </p:sp>
      <p:sp>
        <p:nvSpPr>
          <p:cNvPr id="4" name="Title 1">
            <a:extLst>
              <a:ext uri="{FF2B5EF4-FFF2-40B4-BE49-F238E27FC236}">
                <a16:creationId xmlns:a16="http://schemas.microsoft.com/office/drawing/2014/main" id="{91B431EC-BEF6-0043-819D-0178B012D848}"/>
              </a:ext>
            </a:extLst>
          </p:cNvPr>
          <p:cNvSpPr txBox="1">
            <a:spLocks/>
          </p:cNvSpPr>
          <p:nvPr/>
        </p:nvSpPr>
        <p:spPr bwMode="auto">
          <a:xfrm>
            <a:off x="0" y="1"/>
            <a:ext cx="9144000" cy="1052736"/>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Osaka"/>
              </a:rPr>
              <a:t>Percentage of people around the world </a:t>
            </a:r>
            <a:br>
              <a:rPr kumimoji="0" lang="en-US" sz="2800" b="1" i="0" u="none" strike="noStrike" kern="0" cap="none" spc="0" normalizeH="0" baseline="0" noProof="0" dirty="0">
                <a:ln>
                  <a:noFill/>
                </a:ln>
                <a:solidFill>
                  <a:srgbClr val="000000"/>
                </a:solidFill>
                <a:effectLst/>
                <a:uLnTx/>
                <a:uFillTx/>
                <a:latin typeface="Arial"/>
                <a:ea typeface="Osaka"/>
              </a:rPr>
            </a:br>
            <a:r>
              <a:rPr kumimoji="0" lang="en-US" sz="2800" b="1" i="0" u="none" strike="noStrike" kern="0" cap="none" spc="0" normalizeH="0" baseline="0" noProof="0" dirty="0">
                <a:ln>
                  <a:noFill/>
                </a:ln>
                <a:solidFill>
                  <a:srgbClr val="000000"/>
                </a:solidFill>
                <a:effectLst/>
                <a:uLnTx/>
                <a:uFillTx/>
                <a:latin typeface="Arial"/>
                <a:ea typeface="Osaka"/>
              </a:rPr>
              <a:t>who paid a bribe to selected services in 2013</a:t>
            </a:r>
          </a:p>
        </p:txBody>
      </p:sp>
      <p:sp>
        <p:nvSpPr>
          <p:cNvPr id="5" name="Title 1">
            <a:extLst>
              <a:ext uri="{FF2B5EF4-FFF2-40B4-BE49-F238E27FC236}">
                <a16:creationId xmlns:a16="http://schemas.microsoft.com/office/drawing/2014/main" id="{13A55AC3-23EB-2B42-AB62-52673C64BA59}"/>
              </a:ext>
            </a:extLst>
          </p:cNvPr>
          <p:cNvSpPr txBox="1">
            <a:spLocks/>
          </p:cNvSpPr>
          <p:nvPr/>
        </p:nvSpPr>
        <p:spPr bwMode="auto">
          <a:xfrm>
            <a:off x="-49326" y="131767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Police</a:t>
            </a:r>
          </a:p>
        </p:txBody>
      </p:sp>
      <p:sp>
        <p:nvSpPr>
          <p:cNvPr id="6" name="Title 1">
            <a:extLst>
              <a:ext uri="{FF2B5EF4-FFF2-40B4-BE49-F238E27FC236}">
                <a16:creationId xmlns:a16="http://schemas.microsoft.com/office/drawing/2014/main" id="{45CFBDD3-5BBE-5A41-A1D1-647A33179B4E}"/>
              </a:ext>
            </a:extLst>
          </p:cNvPr>
          <p:cNvSpPr txBox="1">
            <a:spLocks/>
          </p:cNvSpPr>
          <p:nvPr/>
        </p:nvSpPr>
        <p:spPr bwMode="auto">
          <a:xfrm>
            <a:off x="-49326" y="186847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Judiciary</a:t>
            </a:r>
          </a:p>
        </p:txBody>
      </p:sp>
      <p:sp>
        <p:nvSpPr>
          <p:cNvPr id="7" name="Title 1">
            <a:extLst>
              <a:ext uri="{FF2B5EF4-FFF2-40B4-BE49-F238E27FC236}">
                <a16:creationId xmlns:a16="http://schemas.microsoft.com/office/drawing/2014/main" id="{2B892C85-9071-7A4D-AE49-3767FF83BDB1}"/>
              </a:ext>
            </a:extLst>
          </p:cNvPr>
          <p:cNvSpPr txBox="1">
            <a:spLocks/>
          </p:cNvSpPr>
          <p:nvPr/>
        </p:nvSpPr>
        <p:spPr bwMode="auto">
          <a:xfrm>
            <a:off x="-49326" y="241926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Registry</a:t>
            </a:r>
          </a:p>
        </p:txBody>
      </p:sp>
      <p:sp>
        <p:nvSpPr>
          <p:cNvPr id="8" name="Title 1">
            <a:extLst>
              <a:ext uri="{FF2B5EF4-FFF2-40B4-BE49-F238E27FC236}">
                <a16:creationId xmlns:a16="http://schemas.microsoft.com/office/drawing/2014/main" id="{4CE6001E-6E2F-994F-9F0E-E71E5FD8688D}"/>
              </a:ext>
            </a:extLst>
          </p:cNvPr>
          <p:cNvSpPr txBox="1">
            <a:spLocks/>
          </p:cNvSpPr>
          <p:nvPr/>
        </p:nvSpPr>
        <p:spPr bwMode="auto">
          <a:xfrm>
            <a:off x="-49326" y="297006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Land</a:t>
            </a:r>
          </a:p>
        </p:txBody>
      </p:sp>
      <p:sp>
        <p:nvSpPr>
          <p:cNvPr id="9" name="Title 1">
            <a:extLst>
              <a:ext uri="{FF2B5EF4-FFF2-40B4-BE49-F238E27FC236}">
                <a16:creationId xmlns:a16="http://schemas.microsoft.com/office/drawing/2014/main" id="{4773D759-DF19-AE45-9E6C-643F9C175CA3}"/>
              </a:ext>
            </a:extLst>
          </p:cNvPr>
          <p:cNvSpPr txBox="1">
            <a:spLocks/>
          </p:cNvSpPr>
          <p:nvPr/>
        </p:nvSpPr>
        <p:spPr bwMode="auto">
          <a:xfrm>
            <a:off x="-49326" y="352085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Medical</a:t>
            </a:r>
          </a:p>
        </p:txBody>
      </p:sp>
      <p:sp>
        <p:nvSpPr>
          <p:cNvPr id="10" name="Title 1">
            <a:extLst>
              <a:ext uri="{FF2B5EF4-FFF2-40B4-BE49-F238E27FC236}">
                <a16:creationId xmlns:a16="http://schemas.microsoft.com/office/drawing/2014/main" id="{C4EAA820-3B71-8A46-9B40-ACC996B8410F}"/>
              </a:ext>
            </a:extLst>
          </p:cNvPr>
          <p:cNvSpPr txBox="1">
            <a:spLocks/>
          </p:cNvSpPr>
          <p:nvPr/>
        </p:nvSpPr>
        <p:spPr bwMode="auto">
          <a:xfrm>
            <a:off x="-49326" y="4071650"/>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Education</a:t>
            </a:r>
          </a:p>
        </p:txBody>
      </p:sp>
      <p:sp>
        <p:nvSpPr>
          <p:cNvPr id="11" name="Title 1">
            <a:extLst>
              <a:ext uri="{FF2B5EF4-FFF2-40B4-BE49-F238E27FC236}">
                <a16:creationId xmlns:a16="http://schemas.microsoft.com/office/drawing/2014/main" id="{F34F6008-8047-F54A-AD94-2BEECF9C139F}"/>
              </a:ext>
            </a:extLst>
          </p:cNvPr>
          <p:cNvSpPr txBox="1">
            <a:spLocks/>
          </p:cNvSpPr>
          <p:nvPr/>
        </p:nvSpPr>
        <p:spPr bwMode="auto">
          <a:xfrm>
            <a:off x="-49326" y="4622445"/>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Tax</a:t>
            </a:r>
          </a:p>
        </p:txBody>
      </p:sp>
      <p:sp>
        <p:nvSpPr>
          <p:cNvPr id="12" name="Title 1">
            <a:extLst>
              <a:ext uri="{FF2B5EF4-FFF2-40B4-BE49-F238E27FC236}">
                <a16:creationId xmlns:a16="http://schemas.microsoft.com/office/drawing/2014/main" id="{DB4078FC-B8DB-1247-84D0-C393A091C5A3}"/>
              </a:ext>
            </a:extLst>
          </p:cNvPr>
          <p:cNvSpPr txBox="1">
            <a:spLocks/>
          </p:cNvSpPr>
          <p:nvPr/>
        </p:nvSpPr>
        <p:spPr bwMode="auto">
          <a:xfrm>
            <a:off x="-49326" y="5173238"/>
            <a:ext cx="1306127" cy="384397"/>
          </a:xfrm>
          <a:prstGeom prst="rect">
            <a:avLst/>
          </a:prstGeom>
          <a:solidFill>
            <a:srgbClr val="F5F5F5"/>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0" cap="none" spc="0" normalizeH="0" baseline="0" noProof="0" dirty="0">
                <a:ln>
                  <a:noFill/>
                </a:ln>
                <a:solidFill>
                  <a:srgbClr val="000000"/>
                </a:solidFill>
                <a:effectLst/>
                <a:uLnTx/>
                <a:uFillTx/>
                <a:latin typeface="Arial"/>
                <a:ea typeface="Osaka"/>
              </a:rPr>
              <a:t>Utilities</a:t>
            </a:r>
          </a:p>
        </p:txBody>
      </p:sp>
    </p:spTree>
    <p:extLst>
      <p:ext uri="{BB962C8B-B14F-4D97-AF65-F5344CB8AC3E}">
        <p14:creationId xmlns:p14="http://schemas.microsoft.com/office/powerpoint/2010/main" val="1383107818"/>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corrupt</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 </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living</a:t>
            </a:r>
          </a:p>
        </p:txBody>
      </p:sp>
      <p:pic>
        <p:nvPicPr>
          <p:cNvPr id="31539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31744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08225" y="0"/>
            <a:ext cx="6835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63" y="0"/>
            <a:ext cx="2308225" cy="6858000"/>
          </a:xfrm>
        </p:spPr>
        <p:txBody>
          <a:bodyPr rtlCol="0">
            <a:noAutofit/>
          </a:bodyPr>
          <a:lstStyle/>
          <a:p>
            <a:pPr eaLnBrk="1" fontAlgn="auto" hangingPunct="1">
              <a:spcAft>
                <a:spcPts val="0"/>
              </a:spcAft>
              <a:defRPr/>
            </a:pPr>
            <a: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"Have nothing to do with </a:t>
            </a:r>
            <a:r>
              <a:rPr lang="en-US" sz="2600"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sexual immorality, impurity, lust, and evil desires</a:t>
            </a:r>
            <a: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Don</a:t>
            </a:r>
            <a:r>
              <a:rPr lang="fr-FR"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t>
            </a:r>
            <a: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 be </a:t>
            </a:r>
            <a:r>
              <a:rPr lang="en-US" sz="2600"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greedy</a:t>
            </a:r>
            <a: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for a greedy person is an idolater, worshiping the things of this world"</a:t>
            </a:r>
            <a:b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2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(3:5b NLT)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rPr>
              <a:t>Put off the clothes of </a:t>
            </a:r>
            <a:b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rPr>
            </a:b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wrong conversation </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(3:8-9)</a:t>
            </a:r>
          </a:p>
        </p:txBody>
      </p:sp>
      <p:pic>
        <p:nvPicPr>
          <p:cNvPr id="522242" name="Picture 2" descr="http://www.nicknotas.com/wp-content/uploads/2017/01/Complaining_Couples.jpg">
            <a:extLst>
              <a:ext uri="{FF2B5EF4-FFF2-40B4-BE49-F238E27FC236}">
                <a16:creationId xmlns:a16="http://schemas.microsoft.com/office/drawing/2014/main" id="{BF8B963F-654D-B946-B176-FBB8DD9BE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521714"/>
            <a:ext cx="8648700" cy="53467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Title 1"/>
          <p:cNvSpPr>
            <a:spLocks noGrp="1"/>
          </p:cNvSpPr>
          <p:nvPr>
            <p:ph type="title"/>
          </p:nvPr>
        </p:nvSpPr>
        <p:spPr/>
        <p:txBody>
          <a:bodyPr/>
          <a:lstStyle/>
          <a:p>
            <a:pPr eaLnBrk="1" hangingPunct="1"/>
            <a:r>
              <a:rPr lang="en-US">
                <a:latin typeface="Arial" charset="0"/>
              </a:rPr>
              <a:t>3:8-9</a:t>
            </a:r>
          </a:p>
        </p:txBody>
      </p:sp>
      <p:pic>
        <p:nvPicPr>
          <p:cNvPr id="32153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6143625" y="0"/>
            <a:ext cx="3000375" cy="6858000"/>
          </a:xfrm>
          <a:prstGeom prst="rect">
            <a:avLst/>
          </a:prstGeom>
          <a:solidFill>
            <a:srgbClr val="000090"/>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"But now is the time to get rid of </a:t>
            </a:r>
            <a:r>
              <a:rPr kumimoji="0" lang="en-US" sz="2800" b="1" i="0" u="none" strike="noStrike" kern="1200" cap="none" spc="0" normalizeH="0" baseline="0" noProof="0" dirty="0">
                <a:ln>
                  <a:noFill/>
                </a:ln>
                <a:solidFill>
                  <a:srgbClr val="FFFF00"/>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anger, rage, malicious behavior, slander, and dirty language</a:t>
            </a:r>
            <a:r>
              <a:rPr kumimoji="0" lang="en-US" sz="2800" b="1" i="0" u="sng"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a:t>
            </a: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 Don</a:t>
            </a:r>
            <a:r>
              <a:rPr kumimoji="0" lang="fr-FR" sz="28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a:t>
            </a: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t </a:t>
            </a:r>
            <a:r>
              <a:rPr kumimoji="0" lang="en-US" sz="2800" b="1" i="0" u="none" strike="noStrike" kern="1200" cap="none" spc="0" normalizeH="0" baseline="0" noProof="0" dirty="0">
                <a:ln>
                  <a:noFill/>
                </a:ln>
                <a:solidFill>
                  <a:srgbClr val="FFFF00"/>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lie</a:t>
            </a: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 to each other, for you have stripped off your old sinful nature and all its wicked deeds"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(3:8-9 NLT)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715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295275" y="0"/>
            <a:ext cx="8393113" cy="2063750"/>
          </a:xfrm>
          <a:prstGeom prst="rect">
            <a:avLst/>
          </a:prstGeom>
          <a:no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Anger, Rage, Malice, Slander, Dirty Language, Falsehood…</a:t>
            </a:r>
          </a:p>
        </p:txBody>
      </p:sp>
      <p:sp>
        <p:nvSpPr>
          <p:cNvPr id="3" name="Title 2"/>
          <p:cNvSpPr>
            <a:spLocks noGrp="1"/>
          </p:cNvSpPr>
          <p:nvPr>
            <p:ph type="title"/>
          </p:nvPr>
        </p:nvSpPr>
        <p:spPr>
          <a:xfrm>
            <a:off x="0" y="6130925"/>
            <a:ext cx="9144000" cy="727075"/>
          </a:xfrm>
        </p:spPr>
        <p:txBody>
          <a:bodyPr rtlCol="0">
            <a:noAutofit/>
          </a:bodyPr>
          <a:lstStyle/>
          <a:p>
            <a:pPr eaLnBrk="1" fontAlgn="auto" hangingPunct="1">
              <a:spcAft>
                <a:spcPts val="0"/>
              </a:spcAft>
              <a:defRPr/>
            </a:pP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 speech should be put away?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8" name="Picture 2" descr="https://127xwr2qcfsvmn8a91nbd428-wpengine.netdna-ssl.com/wp-content/uploads/IMG-Can-Patient-Safety-Be-Protected-After-a-Cyber-Attack_.jpg">
            <a:extLst>
              <a:ext uri="{FF2B5EF4-FFF2-40B4-BE49-F238E27FC236}">
                <a16:creationId xmlns:a16="http://schemas.microsoft.com/office/drawing/2014/main" id="{618C2593-36AD-E94F-ADDD-86AD0B74B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a:t>
            </a:r>
          </a:p>
        </p:txBody>
      </p:sp>
    </p:spTree>
    <p:extLst>
      <p:ext uri="{BB962C8B-B14F-4D97-AF65-F5344CB8AC3E}">
        <p14:creationId xmlns:p14="http://schemas.microsoft.com/office/powerpoint/2010/main" val="14633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p:txBody>
          <a:bodyPr rtlCol="0">
            <a:normAutofit fontScale="90000"/>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Death to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Conventional Distinctions</a:t>
            </a:r>
          </a:p>
        </p:txBody>
      </p:sp>
      <p:pic>
        <p:nvPicPr>
          <p:cNvPr id="4" name="Picture 2" descr="http://home.bt.com/images/from-moths-to-tumble-dryers-7-everyday-habits-that-are-ruining-your-clothes-136398861877603901-150624154917.jpg">
            <a:extLst>
              <a:ext uri="{FF2B5EF4-FFF2-40B4-BE49-F238E27FC236}">
                <a16:creationId xmlns:a16="http://schemas.microsoft.com/office/drawing/2014/main" id="{E15C17C8-3173-AD42-81EC-51B023005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a:xfrm>
            <a:off x="0" y="3698875"/>
            <a:ext cx="9144000" cy="3159125"/>
          </a:xfrm>
          <a:prstGeom prst="rect">
            <a:avLst/>
          </a:prstGeom>
          <a:solidFill>
            <a:schemeClr val="tx1"/>
          </a:solidFill>
        </p:spPr>
        <p:txBody>
          <a:bodyPr anchor="ct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"In this new life, it </a:t>
            </a:r>
            <a:r>
              <a:rPr kumimoji="0" lang="en-US" sz="3600" b="1" i="0" u="none" strike="noStrike" kern="1200" cap="none" spc="0" normalizeH="0" baseline="0" noProof="0" dirty="0" err="1">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doesn</a:t>
            </a:r>
            <a:r>
              <a:rPr kumimoji="0" lang="fr-FR"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t matter if you are a Jew or a Gentile, circumcised or uncircumcised, barbaric, uncivilized, slave, or free. Christ is all that matters, and he lives in all of us" (3:10-11 </a:t>
            </a: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NLT</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a:t>
            </a:r>
          </a:p>
        </p:txBody>
      </p:sp>
      <p:sp>
        <p:nvSpPr>
          <p:cNvPr id="331779" name="Title 2"/>
          <p:cNvSpPr>
            <a:spLocks noGrp="1"/>
          </p:cNvSpPr>
          <p:nvPr>
            <p:ph type="title"/>
          </p:nvPr>
        </p:nvSpPr>
        <p:spPr>
          <a:xfrm>
            <a:off x="914400" y="30163"/>
            <a:ext cx="8229600" cy="1143000"/>
          </a:xfrm>
        </p:spPr>
        <p:txBody>
          <a:bodyPr/>
          <a:lstStyle/>
          <a:p>
            <a:pPr algn="r" eaLnBrk="1" hangingPunct="1"/>
            <a:r>
              <a:rPr lang="en-US">
                <a:latin typeface="Arial" charset="0"/>
              </a:rPr>
              <a:t>3:10-11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30163"/>
            <a:ext cx="9144000" cy="777875"/>
          </a:xfrm>
        </p:spPr>
        <p:txBody>
          <a:bodyPr rtlCol="0">
            <a:normAutofit/>
          </a:bodyPr>
          <a:lstStyle/>
          <a:p>
            <a:pPr eaLnBrk="1" fontAlgn="auto" hangingPunct="1">
              <a:spcAft>
                <a:spcPts val="0"/>
              </a:spcAft>
              <a:defRPr/>
            </a:pPr>
            <a:r>
              <a:rPr lang="en-US" sz="3600" b="1" i="1" dirty="0">
                <a:solidFill>
                  <a:srgbClr val="FFFFFF"/>
                </a:solidFill>
                <a:effectLst>
                  <a:glow rad="241300">
                    <a:schemeClr val="tx1">
                      <a:alpha val="75000"/>
                    </a:schemeClr>
                  </a:glow>
                  <a:outerShdw blurRad="50800" dist="38100" dir="10800000" algn="r" rotWithShape="0">
                    <a:prstClr val="black">
                      <a:alpha val="40000"/>
                    </a:prstClr>
                  </a:outerShdw>
                </a:effectLst>
                <a:ea typeface="+mj-ea"/>
                <a:cs typeface="+mj-cs"/>
              </a:rPr>
              <a:t>Avoid these distinctions…</a:t>
            </a:r>
          </a:p>
        </p:txBody>
      </p:sp>
      <p:sp>
        <p:nvSpPr>
          <p:cNvPr id="5" name="Title 1"/>
          <p:cNvSpPr txBox="1">
            <a:spLocks/>
          </p:cNvSpPr>
          <p:nvPr/>
        </p:nvSpPr>
        <p:spPr>
          <a:xfrm>
            <a:off x="0" y="704850"/>
            <a:ext cx="9144000" cy="550227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a:ea typeface="+mj-ea"/>
                <a:cs typeface="+mj-cs"/>
              </a:rPr>
              <a:t>Ethnic: "Greek and Jew"</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a:ea typeface="+mj-ea"/>
                <a:cs typeface="+mj-cs"/>
              </a:rPr>
              <a:t>Ceremonial: "circumcision or </a:t>
            </a:r>
            <a:r>
              <a:rPr kumimoji="0" lang="en-US" sz="3600" b="1" i="1" u="none" strike="noStrike" kern="1200" cap="none" spc="0" normalizeH="0" baseline="0" noProof="0" dirty="0" err="1">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a:ea typeface="+mj-ea"/>
                <a:cs typeface="+mj-cs"/>
              </a:rPr>
              <a:t>uncircumcision</a:t>
            </a:r>
            <a:r>
              <a:rPr kumimoji="0" lang="en-US" sz="3600" b="1" i="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a:ea typeface="+mj-ea"/>
                <a:cs typeface="+mj-cs"/>
              </a:rPr>
              <a:t>"</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a:ea typeface="+mj-ea"/>
                <a:cs typeface="+mj-cs"/>
              </a:rPr>
              <a:t>Cultural: "barbarian, uncivilized"</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3600" b="1" i="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a:ea typeface="+mj-ea"/>
              <a:cs typeface="+mj-cs"/>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1" u="none" strike="noStrike" kern="1200" cap="none" spc="0" normalizeH="0" baseline="0" noProof="0" dirty="0">
                <a:ln>
                  <a:noFill/>
                </a:ln>
                <a:solidFill>
                  <a:srgbClr val="FFFFFF"/>
                </a:solidFill>
                <a:effectLst>
                  <a:glow rad="241300">
                    <a:prstClr val="black">
                      <a:alpha val="75000"/>
                    </a:prstClr>
                  </a:glow>
                  <a:outerShdw blurRad="50800" dist="38100" dir="10800000" algn="r" rotWithShape="0">
                    <a:prstClr val="black">
                      <a:alpha val="40000"/>
                    </a:prstClr>
                  </a:outerShdw>
                </a:effectLst>
                <a:uLnTx/>
                <a:uFillTx/>
                <a:latin typeface="Arial"/>
                <a:ea typeface="+mj-ea"/>
                <a:cs typeface="+mj-cs"/>
              </a:rPr>
              <a:t>Social: "slave and free"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blinds(horizontal)">
                                      <p:cBhvr>
                                        <p:cTn id="17" dur="500"/>
                                        <p:tgtEl>
                                          <p:spTgt spid="5">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blinds(horizontal)">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4" name="Title 1"/>
          <p:cNvSpPr>
            <a:spLocks noGrp="1"/>
          </p:cNvSpPr>
          <p:nvPr>
            <p:ph type="title"/>
          </p:nvPr>
        </p:nvSpPr>
        <p:spPr>
          <a:xfrm>
            <a:off x="2822575" y="2039938"/>
            <a:ext cx="3771900" cy="1154112"/>
          </a:xfrm>
        </p:spPr>
        <p:txBody>
          <a:bodyPr/>
          <a:lstStyle/>
          <a:p>
            <a:pPr eaLnBrk="1" hangingPunct="1"/>
            <a:r>
              <a:rPr lang="en-US" sz="3200" b="1">
                <a:latin typeface="Arial" charset="0"/>
              </a:rPr>
              <a:t>The church embraces all</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30163"/>
            <a:ext cx="8748464" cy="1143000"/>
          </a:xfrm>
        </p:spPr>
        <p:txBody>
          <a:bodyPr rtlCol="0">
            <a:normAutofit fontScale="90000"/>
          </a:bodyPr>
          <a:lstStyle/>
          <a:p>
            <a:pPr algn="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2. Put on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grace</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of Christ </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(3:12-17).</a:t>
            </a:r>
            <a:endParaRPr lang="en-US" b="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p:txBody>
          <a:bodyPr rtlCol="0">
            <a:normAutofit fontScale="90000"/>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compassion</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2650306"/>
          </a:xfrm>
        </p:spPr>
        <p:txBody>
          <a:bodyPr rtlCol="0">
            <a:normAutofit/>
          </a:bodyPr>
          <a:lstStyle/>
          <a:p>
            <a:pPr eaLnBrk="1" fontAlgn="auto" hangingPunct="1">
              <a:spcAft>
                <a:spcPts val="0"/>
              </a:spcAft>
              <a:defRPr/>
            </a:pPr>
            <a: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t>Without compassion, </a:t>
            </a:r>
            <a:b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br>
            <a:r>
              <a:rPr lang="en-US" sz="5400" b="1" dirty="0">
                <a:solidFill>
                  <a:schemeClr val="bg1"/>
                </a:solidFill>
                <a:effectLst>
                  <a:glow rad="330200">
                    <a:schemeClr val="tx1">
                      <a:alpha val="75000"/>
                    </a:schemeClr>
                  </a:glow>
                  <a:outerShdw blurRad="50800" dist="38100" dir="10800000" algn="r" rotWithShape="0">
                    <a:prstClr val="black">
                      <a:alpha val="40000"/>
                    </a:prstClr>
                  </a:outerShdw>
                </a:effectLst>
                <a:ea typeface="+mj-ea"/>
                <a:cs typeface="+mj-cs"/>
              </a:rPr>
              <a:t>we cannot feel for others.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forgiveness</a:t>
            </a: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(3:13)</a:t>
            </a:r>
            <a:endParaRPr lang="en-US"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274638"/>
            <a:ext cx="9144000" cy="6265862"/>
          </a:xfrm>
        </p:spPr>
        <p:txBody>
          <a:bodyPr rtlCol="0">
            <a:normAutofit/>
          </a:bodyPr>
          <a:lstStyle/>
          <a:p>
            <a:pPr eaLnBrk="1" fontAlgn="auto" hangingPunct="1">
              <a:spcAft>
                <a:spcPts val="0"/>
              </a:spcAft>
              <a:defRPr/>
            </a:pP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"Forgiveness is not giving someone what they deserve but what they need"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Anonymous </a:t>
            </a:r>
            <a:b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weak can never forgive.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Forgiveness is the attribute of the strong” </a:t>
            </a:r>
            <a:br>
              <a:rPr lang="en-US" sz="32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sz="32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Gandhi</a:t>
            </a:r>
            <a:endParaRPr lang="en-US" sz="3200"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7938"/>
            <a:ext cx="6235700" cy="573088"/>
          </a:xfrm>
          <a:solidFill>
            <a:schemeClr val="tx1"/>
          </a:solidFill>
        </p:spPr>
        <p:txBody>
          <a:bodyPr rtlCol="0">
            <a:normAutofit fontScale="90000"/>
          </a:bodyPr>
          <a:lstStyle/>
          <a:p>
            <a:pPr eaLnBrk="1" fontAlgn="auto" hangingPunct="1">
              <a:spcAft>
                <a:spcPts val="0"/>
              </a:spcAft>
              <a:defRPr/>
            </a:pPr>
            <a:r>
              <a:rPr lang="en-US" sz="3600" dirty="0">
                <a:solidFill>
                  <a:srgbClr val="FFFFFF"/>
                </a:solidFill>
                <a:ea typeface="+mj-ea"/>
                <a:cs typeface="+mj-cs"/>
              </a:rPr>
              <a:t>Graham &amp; Gladys </a:t>
            </a:r>
            <a:r>
              <a:rPr lang="en-US" sz="3600" dirty="0" err="1">
                <a:solidFill>
                  <a:srgbClr val="FFFFFF"/>
                </a:solidFill>
                <a:ea typeface="+mj-ea"/>
                <a:cs typeface="+mj-cs"/>
              </a:rPr>
              <a:t>Staines</a:t>
            </a:r>
            <a:endParaRPr lang="en-US" sz="3600" dirty="0">
              <a:solidFill>
                <a:srgbClr val="FFFFFF"/>
              </a:solidFill>
              <a:ea typeface="+mj-ea"/>
              <a:cs typeface="+mj-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ttps://127xwr2qcfsvmn8a91nbd428-wpengine.netdna-ssl.com/wp-content/uploads/IMG-Can-Patient-Safety-Be-Protected-After-a-Cyber-Attack_.jpg">
            <a:extLst>
              <a:ext uri="{FF2B5EF4-FFF2-40B4-BE49-F238E27FC236}">
                <a16:creationId xmlns:a16="http://schemas.microsoft.com/office/drawing/2014/main" id="{9CD3F000-4C04-904C-9391-2C59A03E42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0"/>
            <a:ext cx="915011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74114" name="Picture 2" descr="https://www.vandolph.co.za/vandolphsa/wp-content/uploads/2016/07/security.jpg">
            <a:extLst>
              <a:ext uri="{FF2B5EF4-FFF2-40B4-BE49-F238E27FC236}">
                <a16:creationId xmlns:a16="http://schemas.microsoft.com/office/drawing/2014/main" id="{468EED65-E500-A246-B90D-F804B71206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35244"/>
            <a:ext cx="9220730" cy="519243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5307" y="4581128"/>
            <a:ext cx="9120187" cy="1446653"/>
          </a:xfrm>
          <a:effectLst>
            <a:outerShdw blurRad="63500" dist="35921" dir="2700000" algn="ctr" rotWithShape="0">
              <a:schemeClr val="tx2">
                <a:alpha val="74998"/>
              </a:schemeClr>
            </a:outerShdw>
          </a:effectLst>
        </p:spPr>
        <p:txBody>
          <a:bodyPr/>
          <a:lstStyle/>
          <a:p>
            <a:pPr algn="r">
              <a:defRPr/>
            </a:pPr>
            <a:r>
              <a:rPr lang="en-US" sz="8800" b="1" dirty="0">
                <a:effectLst>
                  <a:glow rad="127000">
                    <a:schemeClr val="tx1"/>
                  </a:glow>
                </a:effectLst>
                <a:latin typeface="Arial" charset="0"/>
                <a:ea typeface="ＭＳ Ｐゴシック" charset="0"/>
                <a:cs typeface="ＭＳ Ｐゴシック" charset="0"/>
              </a:rPr>
              <a:t>Be Protected</a:t>
            </a:r>
          </a:p>
        </p:txBody>
      </p:sp>
    </p:spTree>
    <p:extLst>
      <p:ext uri="{BB962C8B-B14F-4D97-AF65-F5344CB8AC3E}">
        <p14:creationId xmlns:p14="http://schemas.microsoft.com/office/powerpoint/2010/main" val="71747860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1"/>
          <p:cNvSpPr>
            <a:spLocks noGrp="1"/>
          </p:cNvSpPr>
          <p:nvPr>
            <p:ph type="title"/>
          </p:nvPr>
        </p:nvSpPr>
        <p:spPr/>
        <p:txBody>
          <a:bodyPr/>
          <a:lstStyle/>
          <a:p>
            <a:pPr eaLnBrk="1" hangingPunct="1"/>
            <a:r>
              <a:rPr lang="en-US">
                <a:latin typeface="Arial" charset="0"/>
              </a:rPr>
              <a:t>3:13</a:t>
            </a:r>
          </a:p>
        </p:txBody>
      </p:sp>
      <p:pic>
        <p:nvPicPr>
          <p:cNvPr id="35430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750"/>
            <a:ext cx="9144000" cy="682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a:xfrm>
            <a:off x="144016" y="2649538"/>
            <a:ext cx="8964488" cy="3986212"/>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"Make allowance for each other</a:t>
            </a:r>
            <a:r>
              <a:rPr kumimoji="0" lang="fr-FR"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a:t>
            </a: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s faults, and forgive anyone who offends you. Remember, the Lord forgave you, so you must forgive others" </a:t>
            </a:r>
            <a:b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b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(Col. 3:13 NLT)</a:t>
            </a:r>
            <a:endParaRPr kumimoji="0" lang="en-US" sz="3600" b="1" i="0" u="sng" strike="noStrike" kern="1200" cap="none" spc="0" normalizeH="0" baseline="0" noProof="0" dirty="0">
              <a:ln>
                <a:noFill/>
              </a:ln>
              <a:solidFill>
                <a:srgbClr val="FFFF00"/>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a:xfrm>
            <a:off x="0" y="274638"/>
            <a:ext cx="9144000" cy="1143000"/>
          </a:xfrm>
        </p:spPr>
        <p:txBody>
          <a:bodyPr rtlCol="0">
            <a:normAutofit/>
          </a:bodyPr>
          <a:lstStyle/>
          <a:p>
            <a:pPr eaLnBrk="1" fontAlgn="auto" hangingPunct="1">
              <a:spcAft>
                <a:spcPts val="0"/>
              </a:spcAft>
              <a:defRPr/>
            </a:pP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The clothes of </a:t>
            </a:r>
            <a:r>
              <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love</a:t>
            </a:r>
            <a:r>
              <a:rPr lang="en-US" sz="4800"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(3:14)</a:t>
            </a:r>
            <a:endParaRPr lang="en-US" sz="4800" b="1" i="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a:spLocks noGrp="1"/>
          </p:cNvSpPr>
          <p:nvPr>
            <p:ph type="title"/>
          </p:nvPr>
        </p:nvSpPr>
        <p:spPr/>
        <p:txBody>
          <a:bodyPr rtlCol="0">
            <a:normAutofit/>
          </a:bodyPr>
          <a:lstStyle/>
          <a:p>
            <a:pPr eaLnBrk="1" fontAlgn="auto" hangingPunct="1">
              <a:spcAft>
                <a:spcPts val="0"/>
              </a:spcAft>
              <a:defRPr/>
            </a:pPr>
            <a:r>
              <a:rPr lang="en-US" b="1" i="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Forgiven but I cannot…</a:t>
            </a:r>
            <a:endParaRPr lang="en-US" b="1" i="1" u="sng"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686800" cy="4995862"/>
          </a:xfrm>
        </p:spPr>
        <p:txBody>
          <a:bodyPr rtlCol="0">
            <a:normAutofit/>
          </a:bodyPr>
          <a:lstStyle/>
          <a:p>
            <a:pPr algn="l"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1. Put off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old </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clothes</a:t>
            </a: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b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b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2. Put on the </a:t>
            </a:r>
            <a:r>
              <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rPr>
              <a:t>grace</a:t>
            </a: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 of Christ</a:t>
            </a:r>
            <a:endParaRPr lang="en-US" b="1" dirty="0">
              <a:solidFill>
                <a:srgbClr val="FFFF00"/>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49625"/>
            <a:ext cx="4525963"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3" y="0"/>
            <a:ext cx="4837112" cy="347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00013" y="400050"/>
            <a:ext cx="2478088" cy="1143000"/>
          </a:xfrm>
        </p:spPr>
        <p:txBody>
          <a:bodyPr rtlCol="0">
            <a:normAutofit/>
          </a:bodyPr>
          <a:lstStyle/>
          <a:p>
            <a:pPr eaLnBrk="1" fontAlgn="auto" hangingPunct="1">
              <a:spcAft>
                <a:spcPts val="0"/>
              </a:spcAft>
              <a:defRPr/>
            </a:pPr>
            <a:r>
              <a:rPr lang="en-US" sz="3600"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Anger?</a:t>
            </a: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60888" y="0"/>
            <a:ext cx="4583112" cy="4583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a:xfrm>
            <a:off x="4560888" y="46038"/>
            <a:ext cx="4475162"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Hatred?</a:t>
            </a:r>
          </a:p>
        </p:txBody>
      </p:sp>
      <p:sp>
        <p:nvSpPr>
          <p:cNvPr id="8" name="Title 1"/>
          <p:cNvSpPr txBox="1">
            <a:spLocks/>
          </p:cNvSpPr>
          <p:nvPr/>
        </p:nvSpPr>
        <p:spPr>
          <a:xfrm>
            <a:off x="423863" y="5018088"/>
            <a:ext cx="2278062" cy="1143000"/>
          </a:xfrm>
          <a:prstGeom prst="rect">
            <a:avLst/>
          </a:prstGeom>
        </p:spPr>
        <p:txBody>
          <a:bodyPr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Painful Past?</a:t>
            </a:r>
          </a:p>
        </p:txBody>
      </p:sp>
      <p:pic>
        <p:nvPicPr>
          <p:cNvPr id="3" name="Picture 2" descr="jealous-woman.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087688" y="2365375"/>
            <a:ext cx="6073775" cy="450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a:xfrm>
            <a:off x="6607175" y="5589588"/>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Jealousy?</a:t>
            </a:r>
          </a:p>
        </p:txBody>
      </p:sp>
      <p:sp>
        <p:nvSpPr>
          <p:cNvPr id="12" name="Title 1"/>
          <p:cNvSpPr txBox="1">
            <a:spLocks/>
          </p:cNvSpPr>
          <p:nvPr/>
        </p:nvSpPr>
        <p:spPr>
          <a:xfrm>
            <a:off x="3902075" y="5546725"/>
            <a:ext cx="2536825" cy="114300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Greed?</a:t>
            </a:r>
          </a:p>
        </p:txBody>
      </p:sp>
      <p:pic>
        <p:nvPicPr>
          <p:cNvPr id="10"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8075" y="1344613"/>
            <a:ext cx="4948238" cy="4005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
          <p:cNvSpPr txBox="1">
            <a:spLocks/>
          </p:cNvSpPr>
          <p:nvPr/>
        </p:nvSpPr>
        <p:spPr>
          <a:xfrm>
            <a:off x="4116388" y="1344613"/>
            <a:ext cx="3209925" cy="2651125"/>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Broken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Relationship?</a:t>
            </a:r>
          </a:p>
        </p:txBody>
      </p:sp>
      <p:sp>
        <p:nvSpPr>
          <p:cNvPr id="13" name="Title 1"/>
          <p:cNvSpPr txBox="1">
            <a:spLocks/>
          </p:cNvSpPr>
          <p:nvPr/>
        </p:nvSpPr>
        <p:spPr>
          <a:xfrm>
            <a:off x="2511425" y="3995738"/>
            <a:ext cx="3155950" cy="1200150"/>
          </a:xfrm>
          <a:prstGeom prst="rect">
            <a:avLst/>
          </a:prstGeom>
        </p:spPr>
        <p:txBody>
          <a:bodyPr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glow rad="101600">
                    <a:prstClr val="black">
                      <a:alpha val="75000"/>
                    </a:prstClr>
                  </a:glow>
                  <a:outerShdw blurRad="50800" dist="38100" dir="10800000" algn="r" rotWithShape="0">
                    <a:prstClr val="black">
                      <a:alpha val="40000"/>
                    </a:prstClr>
                  </a:outerShdw>
                </a:effectLst>
                <a:uLnTx/>
                <a:uFillTx/>
                <a:latin typeface="Arial"/>
                <a:ea typeface="+mj-ea"/>
                <a:cs typeface="+mj-cs"/>
              </a:rPr>
              <a:t>Thoughts of Disdain?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1"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43"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anim calcmode="lin" valueType="num">
                                      <p:cBhvr>
                                        <p:cTn id="19" dur="400" fill="hold"/>
                                        <p:tgtEl>
                                          <p:spTgt spid="5"/>
                                        </p:tgtEl>
                                        <p:attrNameLst>
                                          <p:attrName>ppt_x</p:attrName>
                                        </p:attrNameLst>
                                      </p:cBhvr>
                                      <p:tavLst>
                                        <p:tav tm="0">
                                          <p:val>
                                            <p:strVal val="#ppt_x"/>
                                          </p:val>
                                        </p:tav>
                                        <p:tav tm="100000">
                                          <p:val>
                                            <p:strVal val="#ppt_x"/>
                                          </p:val>
                                        </p:tav>
                                      </p:tavLst>
                                    </p:anim>
                                    <p:anim calcmode="lin" valueType="num">
                                      <p:cBhvr>
                                        <p:cTn id="20" dur="400" fill="hold"/>
                                        <p:tgtEl>
                                          <p:spTgt spid="5"/>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3" presetID="1" presetClass="entr" presetSubtype="0" fill="hold" grpId="0" nodeType="withEffect">
                                  <p:stCondLst>
                                    <p:cond delay="0"/>
                                  </p:stCondLst>
                                  <p:childTnLst>
                                    <p:set>
                                      <p:cBhvr>
                                        <p:cTn id="24" dur="1" fill="hold">
                                          <p:stCondLst>
                                            <p:cond delay="999"/>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43"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
                                        <p:tgtEl>
                                          <p:spTgt spid="6"/>
                                        </p:tgtEl>
                                      </p:cBhvr>
                                    </p:animEffect>
                                    <p:anim calcmode="lin" valueType="num">
                                      <p:cBhvr>
                                        <p:cTn id="30" dur="400" fill="hold"/>
                                        <p:tgtEl>
                                          <p:spTgt spid="6"/>
                                        </p:tgtEl>
                                        <p:attrNameLst>
                                          <p:attrName>ppt_x</p:attrName>
                                        </p:attrNameLst>
                                      </p:cBhvr>
                                      <p:tavLst>
                                        <p:tav tm="0">
                                          <p:val>
                                            <p:strVal val="#ppt_x"/>
                                          </p:val>
                                        </p:tav>
                                        <p:tav tm="100000">
                                          <p:val>
                                            <p:strVal val="#ppt_x"/>
                                          </p:val>
                                        </p:tav>
                                      </p:tavLst>
                                    </p:anim>
                                    <p:anim calcmode="lin" valueType="num">
                                      <p:cBhvr>
                                        <p:cTn id="31" dur="400" fill="hold"/>
                                        <p:tgtEl>
                                          <p:spTgt spid="6"/>
                                        </p:tgtEl>
                                        <p:attrNameLst>
                                          <p:attrName>ppt_y</p:attrName>
                                        </p:attrNameLst>
                                      </p:cBhvr>
                                      <p:tavLst>
                                        <p:tav tm="0">
                                          <p:val>
                                            <p:strVal val="#ppt_y+0.31"/>
                                          </p:val>
                                        </p:tav>
                                        <p:tav tm="100000">
                                          <p:val>
                                            <p:strVal val="#ppt_y+0.31"/>
                                          </p:val>
                                        </p:tav>
                                      </p:tavLst>
                                    </p:anim>
                                    <p:anim calcmode="lin" valueType="num">
                                      <p:cBhvr>
                                        <p:cTn id="32"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3"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34" presetID="3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3"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
                                        <p:tgtEl>
                                          <p:spTgt spid="3"/>
                                        </p:tgtEl>
                                      </p:cBhvr>
                                    </p:animEffect>
                                    <p:anim calcmode="lin" valueType="num">
                                      <p:cBhvr>
                                        <p:cTn id="45" dur="400" fill="hold"/>
                                        <p:tgtEl>
                                          <p:spTgt spid="3"/>
                                        </p:tgtEl>
                                        <p:attrNameLst>
                                          <p:attrName>ppt_x</p:attrName>
                                        </p:attrNameLst>
                                      </p:cBhvr>
                                      <p:tavLst>
                                        <p:tav tm="0">
                                          <p:val>
                                            <p:strVal val="#ppt_x"/>
                                          </p:val>
                                        </p:tav>
                                        <p:tav tm="100000">
                                          <p:val>
                                            <p:strVal val="#ppt_x"/>
                                          </p:val>
                                        </p:tav>
                                      </p:tavLst>
                                    </p:anim>
                                    <p:anim calcmode="lin" valueType="num">
                                      <p:cBhvr>
                                        <p:cTn id="46" dur="400" fill="hold"/>
                                        <p:tgtEl>
                                          <p:spTgt spid="3"/>
                                        </p:tgtEl>
                                        <p:attrNameLst>
                                          <p:attrName>ppt_y</p:attrName>
                                        </p:attrNameLst>
                                      </p:cBhvr>
                                      <p:tavLst>
                                        <p:tav tm="0">
                                          <p:val>
                                            <p:strVal val="#ppt_y+0.31"/>
                                          </p:val>
                                        </p:tav>
                                        <p:tav tm="100000">
                                          <p:val>
                                            <p:strVal val="#ppt_y+0.31"/>
                                          </p:val>
                                        </p:tav>
                                      </p:tavLst>
                                    </p:anim>
                                    <p:anim calcmode="lin" valueType="num">
                                      <p:cBhvr>
                                        <p:cTn id="47"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8"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9" presetID="3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1000" fill="hold"/>
                                        <p:tgtEl>
                                          <p:spTgt spid="9"/>
                                        </p:tgtEl>
                                        <p:attrNameLst>
                                          <p:attrName>ppt_w</p:attrName>
                                        </p:attrNameLst>
                                      </p:cBhvr>
                                      <p:tavLst>
                                        <p:tav tm="0">
                                          <p:val>
                                            <p:fltVal val="0"/>
                                          </p:val>
                                        </p:tav>
                                        <p:tav tm="100000">
                                          <p:val>
                                            <p:strVal val="#ppt_w"/>
                                          </p:val>
                                        </p:tav>
                                      </p:tavLst>
                                    </p:anim>
                                    <p:anim calcmode="lin" valueType="num">
                                      <p:cBhvr>
                                        <p:cTn id="52" dur="1000" fill="hold"/>
                                        <p:tgtEl>
                                          <p:spTgt spid="9"/>
                                        </p:tgtEl>
                                        <p:attrNameLst>
                                          <p:attrName>ppt_h</p:attrName>
                                        </p:attrNameLst>
                                      </p:cBhvr>
                                      <p:tavLst>
                                        <p:tav tm="0">
                                          <p:val>
                                            <p:fltVal val="0"/>
                                          </p:val>
                                        </p:tav>
                                        <p:tav tm="100000">
                                          <p:val>
                                            <p:strVal val="#ppt_h"/>
                                          </p:val>
                                        </p:tav>
                                      </p:tavLst>
                                    </p:anim>
                                    <p:anim calcmode="lin" valueType="num">
                                      <p:cBhvr>
                                        <p:cTn id="53" dur="1000" fill="hold"/>
                                        <p:tgtEl>
                                          <p:spTgt spid="9"/>
                                        </p:tgtEl>
                                        <p:attrNameLst>
                                          <p:attrName>style.rotation</p:attrName>
                                        </p:attrNameLst>
                                      </p:cBhvr>
                                      <p:tavLst>
                                        <p:tav tm="0">
                                          <p:val>
                                            <p:fltVal val="90"/>
                                          </p:val>
                                        </p:tav>
                                        <p:tav tm="100000">
                                          <p:val>
                                            <p:fltVal val="0"/>
                                          </p:val>
                                        </p:tav>
                                      </p:tavLst>
                                    </p:anim>
                                    <p:animEffect transition="in" filter="fade">
                                      <p:cBhvr>
                                        <p:cTn id="54" dur="1000"/>
                                        <p:tgtEl>
                                          <p:spTgt spid="9"/>
                                        </p:tgtEl>
                                      </p:cBhvr>
                                    </p:animEffect>
                                  </p:childTnLst>
                                </p:cTn>
                              </p:par>
                              <p:par>
                                <p:cTn id="55" presetID="31" presetClass="entr" presetSubtype="0"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fltVal val="0"/>
                                          </p:val>
                                        </p:tav>
                                        <p:tav tm="100000">
                                          <p:val>
                                            <p:strVal val="#ppt_w"/>
                                          </p:val>
                                        </p:tav>
                                      </p:tavLst>
                                    </p:anim>
                                    <p:anim calcmode="lin" valueType="num">
                                      <p:cBhvr>
                                        <p:cTn id="58" dur="1000" fill="hold"/>
                                        <p:tgtEl>
                                          <p:spTgt spid="12"/>
                                        </p:tgtEl>
                                        <p:attrNameLst>
                                          <p:attrName>ppt_h</p:attrName>
                                        </p:attrNameLst>
                                      </p:cBhvr>
                                      <p:tavLst>
                                        <p:tav tm="0">
                                          <p:val>
                                            <p:fltVal val="0"/>
                                          </p:val>
                                        </p:tav>
                                        <p:tav tm="100000">
                                          <p:val>
                                            <p:strVal val="#ppt_h"/>
                                          </p:val>
                                        </p:tav>
                                      </p:tavLst>
                                    </p:anim>
                                    <p:anim calcmode="lin" valueType="num">
                                      <p:cBhvr>
                                        <p:cTn id="59" dur="1000" fill="hold"/>
                                        <p:tgtEl>
                                          <p:spTgt spid="12"/>
                                        </p:tgtEl>
                                        <p:attrNameLst>
                                          <p:attrName>style.rotation</p:attrName>
                                        </p:attrNameLst>
                                      </p:cBhvr>
                                      <p:tavLst>
                                        <p:tav tm="0">
                                          <p:val>
                                            <p:fltVal val="90"/>
                                          </p:val>
                                        </p:tav>
                                        <p:tav tm="100000">
                                          <p:val>
                                            <p:fltVal val="0"/>
                                          </p:val>
                                        </p:tav>
                                      </p:tavLst>
                                    </p:anim>
                                    <p:animEffect transition="in" filter="fade">
                                      <p:cBhvr>
                                        <p:cTn id="60" dur="1000"/>
                                        <p:tgtEl>
                                          <p:spTgt spid="12"/>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p:cTn id="65" dur="1000" fill="hold"/>
                                        <p:tgtEl>
                                          <p:spTgt spid="10"/>
                                        </p:tgtEl>
                                        <p:attrNameLst>
                                          <p:attrName>ppt_w</p:attrName>
                                        </p:attrNameLst>
                                      </p:cBhvr>
                                      <p:tavLst>
                                        <p:tav tm="0">
                                          <p:val>
                                            <p:strVal val="#ppt_w*0.70"/>
                                          </p:val>
                                        </p:tav>
                                        <p:tav tm="100000">
                                          <p:val>
                                            <p:strVal val="#ppt_w"/>
                                          </p:val>
                                        </p:tav>
                                      </p:tavLst>
                                    </p:anim>
                                    <p:anim calcmode="lin" valueType="num">
                                      <p:cBhvr>
                                        <p:cTn id="66" dur="1000" fill="hold"/>
                                        <p:tgtEl>
                                          <p:spTgt spid="10"/>
                                        </p:tgtEl>
                                        <p:attrNameLst>
                                          <p:attrName>ppt_h</p:attrName>
                                        </p:attrNameLst>
                                      </p:cBhvr>
                                      <p:tavLst>
                                        <p:tav tm="0">
                                          <p:val>
                                            <p:strVal val="#ppt_h"/>
                                          </p:val>
                                        </p:tav>
                                        <p:tav tm="100000">
                                          <p:val>
                                            <p:strVal val="#ppt_h"/>
                                          </p:val>
                                        </p:tav>
                                      </p:tavLst>
                                    </p:anim>
                                    <p:animEffect transition="in" filter="fade">
                                      <p:cBhvr>
                                        <p:cTn id="67" dur="1000"/>
                                        <p:tgtEl>
                                          <p:spTgt spid="10"/>
                                        </p:tgtEl>
                                      </p:cBhvr>
                                    </p:animEffect>
                                  </p:childTnLst>
                                </p:cTn>
                              </p:par>
                              <p:par>
                                <p:cTn id="68" presetID="31" presetClass="entr" presetSubtype="0" fill="hold" grpId="0" nodeType="withEffect">
                                  <p:stCondLst>
                                    <p:cond delay="0"/>
                                  </p:stCondLst>
                                  <p:childTnLst>
                                    <p:set>
                                      <p:cBhvr>
                                        <p:cTn id="69" dur="1" fill="hold">
                                          <p:stCondLst>
                                            <p:cond delay="0"/>
                                          </p:stCondLst>
                                        </p:cTn>
                                        <p:tgtEl>
                                          <p:spTgt spid="11"/>
                                        </p:tgtEl>
                                        <p:attrNameLst>
                                          <p:attrName>style.visibility</p:attrName>
                                        </p:attrNameLst>
                                      </p:cBhvr>
                                      <p:to>
                                        <p:strVal val="visible"/>
                                      </p:to>
                                    </p:set>
                                    <p:anim calcmode="lin" valueType="num">
                                      <p:cBhvr>
                                        <p:cTn id="70" dur="1000" fill="hold"/>
                                        <p:tgtEl>
                                          <p:spTgt spid="11"/>
                                        </p:tgtEl>
                                        <p:attrNameLst>
                                          <p:attrName>ppt_w</p:attrName>
                                        </p:attrNameLst>
                                      </p:cBhvr>
                                      <p:tavLst>
                                        <p:tav tm="0">
                                          <p:val>
                                            <p:fltVal val="0"/>
                                          </p:val>
                                        </p:tav>
                                        <p:tav tm="100000">
                                          <p:val>
                                            <p:strVal val="#ppt_w"/>
                                          </p:val>
                                        </p:tav>
                                      </p:tavLst>
                                    </p:anim>
                                    <p:anim calcmode="lin" valueType="num">
                                      <p:cBhvr>
                                        <p:cTn id="71" dur="1000" fill="hold"/>
                                        <p:tgtEl>
                                          <p:spTgt spid="11"/>
                                        </p:tgtEl>
                                        <p:attrNameLst>
                                          <p:attrName>ppt_h</p:attrName>
                                        </p:attrNameLst>
                                      </p:cBhvr>
                                      <p:tavLst>
                                        <p:tav tm="0">
                                          <p:val>
                                            <p:fltVal val="0"/>
                                          </p:val>
                                        </p:tav>
                                        <p:tav tm="100000">
                                          <p:val>
                                            <p:strVal val="#ppt_h"/>
                                          </p:val>
                                        </p:tav>
                                      </p:tavLst>
                                    </p:anim>
                                    <p:anim calcmode="lin" valueType="num">
                                      <p:cBhvr>
                                        <p:cTn id="72" dur="1000" fill="hold"/>
                                        <p:tgtEl>
                                          <p:spTgt spid="11"/>
                                        </p:tgtEl>
                                        <p:attrNameLst>
                                          <p:attrName>style.rotation</p:attrName>
                                        </p:attrNameLst>
                                      </p:cBhvr>
                                      <p:tavLst>
                                        <p:tav tm="0">
                                          <p:val>
                                            <p:fltVal val="90"/>
                                          </p:val>
                                        </p:tav>
                                        <p:tav tm="100000">
                                          <p:val>
                                            <p:fltVal val="0"/>
                                          </p:val>
                                        </p:tav>
                                      </p:tavLst>
                                    </p:anim>
                                    <p:animEffect transition="in" filter="fade">
                                      <p:cBhvr>
                                        <p:cTn id="73" dur="1000"/>
                                        <p:tgtEl>
                                          <p:spTgt spid="11"/>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 calcmode="lin" valueType="num">
                                      <p:cBhvr>
                                        <p:cTn id="76" dur="1000" fill="hold"/>
                                        <p:tgtEl>
                                          <p:spTgt spid="13"/>
                                        </p:tgtEl>
                                        <p:attrNameLst>
                                          <p:attrName>ppt_w</p:attrName>
                                        </p:attrNameLst>
                                      </p:cBhvr>
                                      <p:tavLst>
                                        <p:tav tm="0">
                                          <p:val>
                                            <p:fltVal val="0"/>
                                          </p:val>
                                        </p:tav>
                                        <p:tav tm="100000">
                                          <p:val>
                                            <p:strVal val="#ppt_w"/>
                                          </p:val>
                                        </p:tav>
                                      </p:tavLst>
                                    </p:anim>
                                    <p:anim calcmode="lin" valueType="num">
                                      <p:cBhvr>
                                        <p:cTn id="77" dur="1000" fill="hold"/>
                                        <p:tgtEl>
                                          <p:spTgt spid="13"/>
                                        </p:tgtEl>
                                        <p:attrNameLst>
                                          <p:attrName>ppt_h</p:attrName>
                                        </p:attrNameLst>
                                      </p:cBhvr>
                                      <p:tavLst>
                                        <p:tav tm="0">
                                          <p:val>
                                            <p:fltVal val="0"/>
                                          </p:val>
                                        </p:tav>
                                        <p:tav tm="100000">
                                          <p:val>
                                            <p:strVal val="#ppt_h"/>
                                          </p:val>
                                        </p:tav>
                                      </p:tavLst>
                                    </p:anim>
                                    <p:anim calcmode="lin" valueType="num">
                                      <p:cBhvr>
                                        <p:cTn id="78" dur="1000" fill="hold"/>
                                        <p:tgtEl>
                                          <p:spTgt spid="13"/>
                                        </p:tgtEl>
                                        <p:attrNameLst>
                                          <p:attrName>style.rotation</p:attrName>
                                        </p:attrNameLst>
                                      </p:cBhvr>
                                      <p:tavLst>
                                        <p:tav tm="0">
                                          <p:val>
                                            <p:fltVal val="90"/>
                                          </p:val>
                                        </p:tav>
                                        <p:tav tm="100000">
                                          <p:val>
                                            <p:fltVal val="0"/>
                                          </p:val>
                                        </p:tav>
                                      </p:tavLst>
                                    </p:anim>
                                    <p:animEffect transition="in" filter="fade">
                                      <p:cBhvr>
                                        <p:cTn id="7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9" grpId="0"/>
      <p:bldP spid="12" grpId="0"/>
      <p:bldP spid="11" grpId="0"/>
      <p:bldP spid="13"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2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730250"/>
            <a:ext cx="9185275"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8" name="Text Box 4"/>
          <p:cNvSpPr txBox="1">
            <a:spLocks noChangeArrowheads="1"/>
          </p:cNvSpPr>
          <p:nvPr/>
        </p:nvSpPr>
        <p:spPr bwMode="auto">
          <a:xfrm>
            <a:off x="-8632" y="2124139"/>
            <a:ext cx="3428504" cy="4401205"/>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0" noProof="0" dirty="0">
                <a:ln>
                  <a:noFill/>
                </a:ln>
                <a:solidFill>
                  <a:srgbClr val="FFFFFF"/>
                </a:solidFill>
                <a:effectLst>
                  <a:glow rad="101600">
                    <a:srgbClr val="000000">
                      <a:alpha val="99000"/>
                    </a:srgbClr>
                  </a:glow>
                </a:effectLst>
                <a:uLnTx/>
                <a:uFillTx/>
                <a:latin typeface="Arial" charset="0"/>
                <a:ea typeface="ＭＳ Ｐゴシック" charset="0"/>
                <a:cs typeface="Times New Roman" charset="0"/>
              </a:rPr>
              <a:t>"Wives, submit to your husbands, as is fitting for those who belong to the Lord.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1" i="0" u="none" strike="noStrike" kern="1200" cap="none" spc="0" normalizeH="0" baseline="30000" noProof="0" dirty="0">
                <a:ln>
                  <a:noFill/>
                </a:ln>
                <a:solidFill>
                  <a:srgbClr val="FFFFFF"/>
                </a:solidFill>
                <a:effectLst>
                  <a:glow rad="101600">
                    <a:srgbClr val="000000">
                      <a:alpha val="99000"/>
                    </a:srgbClr>
                  </a:glow>
                </a:effectLst>
                <a:uLnTx/>
                <a:uFillTx/>
                <a:latin typeface="Arial" charset="0"/>
                <a:ea typeface="ＭＳ Ｐゴシック" charset="0"/>
                <a:cs typeface="Times New Roman" charset="0"/>
              </a:rPr>
              <a:t>18</a:t>
            </a:r>
            <a:r>
              <a:rPr kumimoji="0" lang="en-GB" sz="2800" b="1" i="0" u="none" strike="noStrike" kern="1200" cap="none" spc="0" normalizeH="0" baseline="0" noProof="0" dirty="0">
                <a:ln>
                  <a:noFill/>
                </a:ln>
                <a:solidFill>
                  <a:srgbClr val="FFFFFF"/>
                </a:solidFill>
                <a:effectLst>
                  <a:glow rad="101600">
                    <a:srgbClr val="000000">
                      <a:alpha val="99000"/>
                    </a:srgbClr>
                  </a:glow>
                </a:effectLst>
                <a:uLnTx/>
                <a:uFillTx/>
                <a:latin typeface="Arial" charset="0"/>
                <a:ea typeface="ＭＳ Ｐゴシック" charset="0"/>
                <a:cs typeface="Times New Roman" charset="0"/>
              </a:rPr>
              <a:t>Husbands, love your wives and never treat them harshly” </a:t>
            </a:r>
            <a:br>
              <a:rPr kumimoji="0" lang="en-GB" sz="2800" b="1" i="0" u="none" strike="noStrike" kern="1200" cap="none" spc="0" normalizeH="0" baseline="0" noProof="0" dirty="0">
                <a:ln>
                  <a:noFill/>
                </a:ln>
                <a:solidFill>
                  <a:srgbClr val="FFFFFF"/>
                </a:solidFill>
                <a:effectLst>
                  <a:glow rad="101600">
                    <a:srgbClr val="000000">
                      <a:alpha val="99000"/>
                    </a:srgbClr>
                  </a:glow>
                </a:effectLst>
                <a:uLnTx/>
                <a:uFillTx/>
                <a:latin typeface="Arial" charset="0"/>
                <a:ea typeface="ＭＳ Ｐゴシック" charset="0"/>
                <a:cs typeface="Times New Roman" charset="0"/>
              </a:rPr>
            </a:br>
            <a:r>
              <a:rPr kumimoji="0" lang="en-GB" sz="2800" b="1" i="0" u="none" strike="noStrike" kern="1200" cap="none" spc="0" normalizeH="0" baseline="0" noProof="0" dirty="0">
                <a:ln>
                  <a:noFill/>
                </a:ln>
                <a:solidFill>
                  <a:srgbClr val="FFFFFF"/>
                </a:solidFill>
                <a:effectLst>
                  <a:glow rad="101600">
                    <a:srgbClr val="000000">
                      <a:alpha val="99000"/>
                    </a:srgbClr>
                  </a:glow>
                </a:effectLst>
                <a:uLnTx/>
                <a:uFillTx/>
                <a:latin typeface="Arial" charset="0"/>
                <a:ea typeface="ＭＳ Ｐゴシック" charset="0"/>
                <a:cs typeface="Times New Roman" charset="0"/>
              </a:rPr>
              <a:t>(Col. 3:18-19 </a:t>
            </a:r>
            <a:r>
              <a:rPr kumimoji="0" lang="en-GB" sz="2400" b="1" i="0" u="none" strike="noStrike" kern="1200" cap="none" spc="0" normalizeH="0" baseline="0" noProof="0" dirty="0">
                <a:ln>
                  <a:noFill/>
                </a:ln>
                <a:solidFill>
                  <a:srgbClr val="FFFFFF"/>
                </a:solidFill>
                <a:effectLst>
                  <a:glow rad="101600">
                    <a:srgbClr val="000000">
                      <a:alpha val="99000"/>
                    </a:srgbClr>
                  </a:glow>
                </a:effectLst>
                <a:uLnTx/>
                <a:uFillTx/>
                <a:latin typeface="Arial" charset="0"/>
                <a:ea typeface="ＭＳ Ｐゴシック" charset="0"/>
                <a:cs typeface="Times New Roman" charset="0"/>
              </a:rPr>
              <a:t>NLT</a:t>
            </a:r>
            <a:r>
              <a:rPr kumimoji="0" lang="en-GB" sz="2800" b="1" i="0" u="none" strike="noStrike" kern="1200" cap="none" spc="0" normalizeH="0" baseline="0" noProof="0" dirty="0">
                <a:ln>
                  <a:noFill/>
                </a:ln>
                <a:solidFill>
                  <a:srgbClr val="FFFFFF"/>
                </a:solidFill>
                <a:effectLst>
                  <a:glow rad="101600">
                    <a:srgbClr val="000000">
                      <a:alpha val="99000"/>
                    </a:srgbClr>
                  </a:glow>
                </a:effectLst>
                <a:uLnTx/>
                <a:uFillTx/>
                <a:latin typeface="Arial" charset="0"/>
                <a:ea typeface="ＭＳ Ｐゴシック" charset="0"/>
                <a:cs typeface="Times New Roman" charset="0"/>
              </a:rPr>
              <a:t>)</a:t>
            </a:r>
            <a:endParaRPr kumimoji="0" lang="en-US" sz="2800" b="1" i="0" u="none" strike="noStrike" kern="1200" cap="none" spc="0" normalizeH="0" baseline="0" noProof="0" dirty="0">
              <a:ln>
                <a:noFill/>
              </a:ln>
              <a:solidFill>
                <a:srgbClr val="FFFFFF"/>
              </a:solidFill>
              <a:effectLst>
                <a:glow rad="101600">
                  <a:srgbClr val="000000">
                    <a:alpha val="99000"/>
                  </a:srgbClr>
                </a:glow>
              </a:effectLst>
              <a:uLnTx/>
              <a:uFillTx/>
              <a:latin typeface="Arial" charset="0"/>
              <a:ea typeface="ＭＳ Ｐゴシック" charset="0"/>
            </a:endParaRPr>
          </a:p>
        </p:txBody>
      </p:sp>
      <p:sp>
        <p:nvSpPr>
          <p:cNvPr id="372740" name="Rectangle 2"/>
          <p:cNvSpPr>
            <a:spLocks noGrp="1" noChangeArrowheads="1"/>
          </p:cNvSpPr>
          <p:nvPr>
            <p:ph type="title"/>
          </p:nvPr>
        </p:nvSpPr>
        <p:spPr>
          <a:xfrm>
            <a:off x="-20638" y="0"/>
            <a:ext cx="9164638" cy="765175"/>
          </a:xfrm>
        </p:spPr>
        <p:txBody>
          <a:bodyPr/>
          <a:lstStyle/>
          <a:p>
            <a:r>
              <a:rPr lang="en-GB" sz="3200" b="1">
                <a:solidFill>
                  <a:schemeClr val="bg1"/>
                </a:solidFill>
                <a:latin typeface="Arial" charset="0"/>
                <a:ea typeface="ＭＳ Ｐゴシック" charset="0"/>
                <a:cs typeface="ＭＳ Ｐゴシック" charset="0"/>
              </a:rPr>
              <a:t>What if we followed Colossians 3:18-19?</a:t>
            </a:r>
            <a:endParaRPr lang="en-US" b="1">
              <a:solidFill>
                <a:schemeClr val="bg1"/>
              </a:solidFill>
              <a:latin typeface="Arial" charset="0"/>
              <a:ea typeface="ＭＳ Ｐゴシック" charset="0"/>
              <a:cs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a:latin typeface="Times New Roman" charset="0"/>
                <a:ea typeface="ＭＳ Ｐゴシック" charset="0"/>
                <a:cs typeface="ＭＳ Ｐゴシック"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8884"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78885"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Characteristics</a:t>
            </a: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Ephesians</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Colossians</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Similar passages</a:t>
              </a: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Similar passages</a:t>
              </a: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1:15-17</a:t>
              </a: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1:3-4</a:t>
              </a: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1:18</a:t>
              </a: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1:27</a:t>
              </a: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1:19-20</a:t>
              </a: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2:12</a:t>
              </a: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1:21-23</a:t>
              </a: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1:16-19</a:t>
              </a: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5:22-24 (wives)</a:t>
              </a: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3:18 (wives)</a:t>
              </a: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5:25-33 (husbands)</a:t>
              </a: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3:19 (husbands)</a:t>
              </a: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6:1-3 (children)</a:t>
              </a: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3:20 (children)</a:t>
              </a: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6:4 (fathers)</a:t>
              </a: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3:21 (fathers)</a:t>
              </a: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6:5-8 (slaves)</a:t>
              </a: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3:22-25 (slaves)</a:t>
              </a: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6:9 (masters)</a:t>
              </a: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4:1 (masters)</a:t>
              </a: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Colossians 4</a:t>
            </a:r>
          </a:p>
        </p:txBody>
      </p:sp>
    </p:spTree>
    <p:extLst>
      <p:ext uri="{BB962C8B-B14F-4D97-AF65-F5344CB8AC3E}">
        <p14:creationId xmlns:p14="http://schemas.microsoft.com/office/powerpoint/2010/main" val="40216585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9608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ark Blue Worship Backgrounds.jpg">
            <a:extLst>
              <a:ext uri="{FF2B5EF4-FFF2-40B4-BE49-F238E27FC236}">
                <a16:creationId xmlns:a16="http://schemas.microsoft.com/office/drawing/2014/main" id="{0B470321-189C-F045-AE3B-29BC71408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Colossians</a:t>
            </a:r>
          </a:p>
        </p:txBody>
      </p:sp>
      <p:sp>
        <p:nvSpPr>
          <p:cNvPr id="3" name="Rectangle 2"/>
          <p:cNvSpPr txBox="1">
            <a:spLocks noChangeArrowheads="1"/>
          </p:cNvSpPr>
          <p:nvPr/>
        </p:nvSpPr>
        <p:spPr bwMode="auto">
          <a:xfrm>
            <a:off x="-108520" y="1255551"/>
            <a:ext cx="9144000" cy="34889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Protect yourself from false teaching by embracing both Christ’s </a:t>
            </a:r>
            <a:r>
              <a:rPr kumimoji="0" lang="en-SG" sz="4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deity</a:t>
            </a: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and a holy life. </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4374194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1673425"/>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you be </a:t>
            </a:r>
            <a:r>
              <a:rPr lang="en-SG" sz="4800" b="1" dirty="0">
                <a:solidFill>
                  <a:srgbClr val="FFFF00"/>
                </a:solidFill>
                <a:effectLst>
                  <a:glow rad="127000">
                    <a:schemeClr val="tx1"/>
                  </a:glow>
                </a:effectLst>
                <a:latin typeface="Arial" charset="0"/>
                <a:ea typeface="ＭＳ Ｐゴシック" charset="0"/>
                <a:cs typeface="ＭＳ Ｐゴシック" charset="0"/>
              </a:rPr>
              <a:t>protected</a:t>
            </a:r>
            <a:r>
              <a:rPr lang="en-SG" sz="4800" b="1" dirty="0">
                <a:effectLst>
                  <a:glow rad="127000">
                    <a:schemeClr val="tx1"/>
                  </a:glow>
                </a:effectLst>
                <a:latin typeface="Arial" charset="0"/>
                <a:ea typeface="ＭＳ Ｐゴシック" charset="0"/>
                <a:cs typeface="ＭＳ Ｐゴシック" charset="0"/>
              </a:rPr>
              <a:t> from false teaching</a:t>
            </a:r>
            <a:r>
              <a:rPr lang="en-US" sz="4800" b="1" dirty="0">
                <a:effectLst>
                  <a:glow rad="127000">
                    <a:schemeClr val="tx1"/>
                  </a:glow>
                </a:effectLst>
                <a:latin typeface="Arial" charset="0"/>
                <a:ea typeface="ＭＳ Ｐゴシック" charset="0"/>
                <a:cs typeface="ＭＳ Ｐゴシック" charset="0"/>
              </a:rPr>
              <a:t>?</a:t>
            </a:r>
          </a:p>
        </p:txBody>
      </p:sp>
      <p:pic>
        <p:nvPicPr>
          <p:cNvPr id="3" name="Picture 2" descr="http://messiahsmandate.org/wp-content/uploads/2018/08/How-to-Detect-a-Wolf-in-Sheeps-Clothing.001.jpeg">
            <a:extLst>
              <a:ext uri="{FF2B5EF4-FFF2-40B4-BE49-F238E27FC236}">
                <a16:creationId xmlns:a16="http://schemas.microsoft.com/office/drawing/2014/main" id="{1D9C1A46-5DDE-1B43-9ECE-369D383877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424"/>
            <a:ext cx="9206774" cy="5184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116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OUTLINE OF COLOSSIANS</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THEOLOGY</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PRACTICE</a:t>
            </a: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246764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
            <a:extLst>
              <a:ext uri="{FF2B5EF4-FFF2-40B4-BE49-F238E27FC236}">
                <a16:creationId xmlns:a16="http://schemas.microsoft.com/office/drawing/2014/main" id="{5D5FD8C9-CDDE-EC47-87D9-9ACF336E71FD}"/>
              </a:ext>
            </a:extLst>
          </p:cNvPr>
          <p:cNvGrpSpPr>
            <a:grpSpLocks/>
          </p:cNvGrpSpPr>
          <p:nvPr/>
        </p:nvGrpSpPr>
        <p:grpSpPr bwMode="auto">
          <a:xfrm>
            <a:off x="1905000" y="1017612"/>
            <a:ext cx="5219700" cy="5219700"/>
            <a:chOff x="1200" y="696"/>
            <a:chExt cx="3288" cy="3288"/>
          </a:xfrm>
        </p:grpSpPr>
        <p:sp>
          <p:nvSpPr>
            <p:cNvPr id="4" name="Oval 6">
              <a:extLst>
                <a:ext uri="{FF2B5EF4-FFF2-40B4-BE49-F238E27FC236}">
                  <a16:creationId xmlns:a16="http://schemas.microsoft.com/office/drawing/2014/main" id="{33CFF20D-BFB5-1B44-B8D9-13E0ED0EB5BD}"/>
                </a:ext>
              </a:extLst>
            </p:cNvPr>
            <p:cNvSpPr>
              <a:spLocks noChangeArrowheads="1"/>
            </p:cNvSpPr>
            <p:nvPr/>
          </p:nvSpPr>
          <p:spPr bwMode="auto">
            <a:xfrm>
              <a:off x="1200" y="696"/>
              <a:ext cx="3288" cy="32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5" name="Oval 7">
              <a:extLst>
                <a:ext uri="{FF2B5EF4-FFF2-40B4-BE49-F238E27FC236}">
                  <a16:creationId xmlns:a16="http://schemas.microsoft.com/office/drawing/2014/main" id="{E1E20F5E-85C3-EC41-86A9-78A0459788A4}"/>
                </a:ext>
              </a:extLst>
            </p:cNvPr>
            <p:cNvSpPr>
              <a:spLocks noChangeArrowheads="1"/>
            </p:cNvSpPr>
            <p:nvPr/>
          </p:nvSpPr>
          <p:spPr bwMode="auto">
            <a:xfrm>
              <a:off x="1500" y="996"/>
              <a:ext cx="2688" cy="2688"/>
            </a:xfrm>
            <a:prstGeom prst="ellipse">
              <a:avLst/>
            </a:prstGeom>
            <a:noFill/>
            <a:ln w="57150">
              <a:solidFill>
                <a:schemeClr val="bg1"/>
              </a:solidFill>
              <a:round/>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6" name="AutoShape 9">
            <a:extLst>
              <a:ext uri="{FF2B5EF4-FFF2-40B4-BE49-F238E27FC236}">
                <a16:creationId xmlns:a16="http://schemas.microsoft.com/office/drawing/2014/main" id="{2D9BB5AD-10F7-EE47-AF22-67AA1B1B3FB8}"/>
              </a:ext>
            </a:extLst>
          </p:cNvPr>
          <p:cNvSpPr>
            <a:spLocks noChangeArrowheads="1"/>
          </p:cNvSpPr>
          <p:nvPr/>
        </p:nvSpPr>
        <p:spPr bwMode="auto">
          <a:xfrm>
            <a:off x="1733550" y="446112"/>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w="76200">
            <a:no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sp>
        <p:nvSpPr>
          <p:cNvPr id="7" name="Text Box 10">
            <a:extLst>
              <a:ext uri="{FF2B5EF4-FFF2-40B4-BE49-F238E27FC236}">
                <a16:creationId xmlns:a16="http://schemas.microsoft.com/office/drawing/2014/main" id="{3620B188-857A-DE43-B1D4-8F457BB40788}"/>
              </a:ext>
            </a:extLst>
          </p:cNvPr>
          <p:cNvSpPr txBox="1">
            <a:spLocks noChangeArrowheads="1"/>
          </p:cNvSpPr>
          <p:nvPr/>
        </p:nvSpPr>
        <p:spPr bwMode="auto">
          <a:xfrm>
            <a:off x="4114800" y="18780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8" name="Text Box 11">
            <a:extLst>
              <a:ext uri="{FF2B5EF4-FFF2-40B4-BE49-F238E27FC236}">
                <a16:creationId xmlns:a16="http://schemas.microsoft.com/office/drawing/2014/main" id="{8F2FEC4A-8E86-3C4E-92D7-36B9DDCB1C58}"/>
              </a:ext>
            </a:extLst>
          </p:cNvPr>
          <p:cNvSpPr txBox="1">
            <a:spLocks noChangeArrowheads="1"/>
          </p:cNvSpPr>
          <p:nvPr/>
        </p:nvSpPr>
        <p:spPr bwMode="auto">
          <a:xfrm>
            <a:off x="5608638"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9" name="Text Box 12">
            <a:extLst>
              <a:ext uri="{FF2B5EF4-FFF2-40B4-BE49-F238E27FC236}">
                <a16:creationId xmlns:a16="http://schemas.microsoft.com/office/drawing/2014/main" id="{45E551AC-9701-8C41-98ED-4D017E6A5BAE}"/>
              </a:ext>
            </a:extLst>
          </p:cNvPr>
          <p:cNvSpPr txBox="1">
            <a:spLocks noChangeArrowheads="1"/>
          </p:cNvSpPr>
          <p:nvPr/>
        </p:nvSpPr>
        <p:spPr bwMode="auto">
          <a:xfrm>
            <a:off x="2438400" y="4087837"/>
            <a:ext cx="1066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is</a:t>
            </a:r>
          </a:p>
        </p:txBody>
      </p:sp>
      <p:sp>
        <p:nvSpPr>
          <p:cNvPr id="10" name="Text Box 13">
            <a:extLst>
              <a:ext uri="{FF2B5EF4-FFF2-40B4-BE49-F238E27FC236}">
                <a16:creationId xmlns:a16="http://schemas.microsoft.com/office/drawing/2014/main" id="{17DC88F0-020E-8443-A799-777FE5EA4DD6}"/>
              </a:ext>
            </a:extLst>
          </p:cNvPr>
          <p:cNvSpPr txBox="1">
            <a:spLocks noChangeArrowheads="1"/>
          </p:cNvSpPr>
          <p:nvPr/>
        </p:nvSpPr>
        <p:spPr bwMode="auto">
          <a:xfrm>
            <a:off x="19050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Son</a:t>
            </a:r>
          </a:p>
        </p:txBody>
      </p:sp>
      <p:grpSp>
        <p:nvGrpSpPr>
          <p:cNvPr id="11" name="Group 14">
            <a:extLst>
              <a:ext uri="{FF2B5EF4-FFF2-40B4-BE49-F238E27FC236}">
                <a16:creationId xmlns:a16="http://schemas.microsoft.com/office/drawing/2014/main" id="{5458A356-5511-EA49-904B-D28FEA4AD793}"/>
              </a:ext>
            </a:extLst>
          </p:cNvPr>
          <p:cNvGrpSpPr>
            <a:grpSpLocks/>
          </p:cNvGrpSpPr>
          <p:nvPr/>
        </p:nvGrpSpPr>
        <p:grpSpPr bwMode="auto">
          <a:xfrm>
            <a:off x="3629025" y="2698775"/>
            <a:ext cx="1981200" cy="1752600"/>
            <a:chOff x="2286" y="1803"/>
            <a:chExt cx="1248" cy="1104"/>
          </a:xfrm>
        </p:grpSpPr>
        <p:sp>
          <p:nvSpPr>
            <p:cNvPr id="12" name="Text Box 15">
              <a:extLst>
                <a:ext uri="{FF2B5EF4-FFF2-40B4-BE49-F238E27FC236}">
                  <a16:creationId xmlns:a16="http://schemas.microsoft.com/office/drawing/2014/main" id="{47A39709-C578-9947-B7B7-17B2DC66CC11}"/>
                </a:ext>
              </a:extLst>
            </p:cNvPr>
            <p:cNvSpPr txBox="1">
              <a:spLocks noChangeArrowheads="1"/>
            </p:cNvSpPr>
            <p:nvPr/>
          </p:nvSpPr>
          <p:spPr bwMode="auto">
            <a:xfrm>
              <a:off x="2448" y="2112"/>
              <a:ext cx="864" cy="442"/>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GOD</a:t>
              </a:r>
            </a:p>
          </p:txBody>
        </p:sp>
        <p:sp>
          <p:nvSpPr>
            <p:cNvPr id="13" name="AutoShape 16">
              <a:extLst>
                <a:ext uri="{FF2B5EF4-FFF2-40B4-BE49-F238E27FC236}">
                  <a16:creationId xmlns:a16="http://schemas.microsoft.com/office/drawing/2014/main" id="{0520A7BF-5D8C-E243-AA68-85D766AAECF1}"/>
                </a:ext>
              </a:extLst>
            </p:cNvPr>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dist="35921" dir="2700000" algn="ctr" rotWithShape="0">
                <a:schemeClr val="tx1"/>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ＭＳ Ｐゴシック" charset="0"/>
                <a:cs typeface="+mn-cs"/>
              </a:endParaRPr>
            </a:p>
          </p:txBody>
        </p:sp>
      </p:grpSp>
      <p:sp>
        <p:nvSpPr>
          <p:cNvPr id="14" name="Text Box 17">
            <a:extLst>
              <a:ext uri="{FF2B5EF4-FFF2-40B4-BE49-F238E27FC236}">
                <a16:creationId xmlns:a16="http://schemas.microsoft.com/office/drawing/2014/main" id="{3F8A5EB6-6C24-974D-9215-990777974E2A}"/>
              </a:ext>
            </a:extLst>
          </p:cNvPr>
          <p:cNvSpPr txBox="1">
            <a:spLocks noChangeArrowheads="1"/>
          </p:cNvSpPr>
          <p:nvPr/>
        </p:nvSpPr>
        <p:spPr bwMode="auto">
          <a:xfrm>
            <a:off x="3714750" y="12684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Father</a:t>
            </a:r>
          </a:p>
        </p:txBody>
      </p:sp>
      <p:sp>
        <p:nvSpPr>
          <p:cNvPr id="15" name="Text Box 18">
            <a:extLst>
              <a:ext uri="{FF2B5EF4-FFF2-40B4-BE49-F238E27FC236}">
                <a16:creationId xmlns:a16="http://schemas.microsoft.com/office/drawing/2014/main" id="{1EEED233-C9CE-184D-AE7F-14340A223601}"/>
              </a:ext>
            </a:extLst>
          </p:cNvPr>
          <p:cNvSpPr txBox="1">
            <a:spLocks noChangeArrowheads="1"/>
          </p:cNvSpPr>
          <p:nvPr/>
        </p:nvSpPr>
        <p:spPr bwMode="auto">
          <a:xfrm>
            <a:off x="5486400" y="4545037"/>
            <a:ext cx="1828800" cy="701675"/>
          </a:xfrm>
          <a:prstGeom prst="rect">
            <a:avLst/>
          </a:prstGeom>
          <a:noFill/>
          <a:ln w="9525">
            <a:noFill/>
            <a:miter lim="800000"/>
            <a:headEnd/>
            <a:tailEnd/>
          </a:ln>
          <a:effectLst>
            <a:outerShdw dist="35921" dir="2700000" algn="ctr" rotWithShape="0">
              <a:schemeClr val="tx1"/>
            </a:outerShdw>
          </a:effec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a:ln>
                  <a:noFill/>
                </a:ln>
                <a:solidFill>
                  <a:srgbClr val="FFFFFF"/>
                </a:solidFill>
                <a:effectLst/>
                <a:uLnTx/>
                <a:uFillTx/>
                <a:latin typeface="Arial"/>
                <a:ea typeface="ＭＳ Ｐゴシック" charset="0"/>
                <a:cs typeface="+mn-cs"/>
              </a:rPr>
              <a:t>Spirit</a:t>
            </a:r>
          </a:p>
        </p:txBody>
      </p:sp>
      <p:sp>
        <p:nvSpPr>
          <p:cNvPr id="16" name="WordArt 19">
            <a:extLst>
              <a:ext uri="{FF2B5EF4-FFF2-40B4-BE49-F238E27FC236}">
                <a16:creationId xmlns:a16="http://schemas.microsoft.com/office/drawing/2014/main" id="{AB875D8D-1DCE-7649-BEEC-E20A32EE4EF5}"/>
              </a:ext>
            </a:extLst>
          </p:cNvPr>
          <p:cNvSpPr>
            <a:spLocks noChangeArrowheads="1" noChangeShapeType="1" noTextEdit="1"/>
          </p:cNvSpPr>
          <p:nvPr/>
        </p:nvSpPr>
        <p:spPr bwMode="auto">
          <a:xfrm rot="-3731304">
            <a:off x="1997076"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7" name="WordArt 20">
            <a:extLst>
              <a:ext uri="{FF2B5EF4-FFF2-40B4-BE49-F238E27FC236}">
                <a16:creationId xmlns:a16="http://schemas.microsoft.com/office/drawing/2014/main" id="{DECB7740-BC85-E644-897B-74D5A8803EED}"/>
              </a:ext>
            </a:extLst>
          </p:cNvPr>
          <p:cNvSpPr>
            <a:spLocks noChangeArrowheads="1" noChangeShapeType="1" noTextEdit="1"/>
          </p:cNvSpPr>
          <p:nvPr/>
        </p:nvSpPr>
        <p:spPr bwMode="auto">
          <a:xfrm rot="3668274">
            <a:off x="5957888" y="2393974"/>
            <a:ext cx="1066800" cy="276225"/>
          </a:xfrm>
          <a:prstGeom prst="rect">
            <a:avLst/>
          </a:prstGeom>
        </p:spPr>
        <p:txBody>
          <a:bodyPr spcFirstLastPara="1" wrap="none" fromWordArt="1">
            <a:prstTxWarp prst="textArchUp">
              <a:avLst>
                <a:gd name="adj" fmla="val 1080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18" name="WordArt 21">
            <a:extLst>
              <a:ext uri="{FF2B5EF4-FFF2-40B4-BE49-F238E27FC236}">
                <a16:creationId xmlns:a16="http://schemas.microsoft.com/office/drawing/2014/main" id="{7C5F068E-04FB-B845-8223-BD03C4B8C4F0}"/>
              </a:ext>
            </a:extLst>
          </p:cNvPr>
          <p:cNvSpPr>
            <a:spLocks noChangeArrowheads="1" noChangeShapeType="1" noTextEdit="1"/>
          </p:cNvSpPr>
          <p:nvPr/>
        </p:nvSpPr>
        <p:spPr bwMode="auto">
          <a:xfrm>
            <a:off x="4038600" y="5808687"/>
            <a:ext cx="1119188" cy="204788"/>
          </a:xfrm>
          <a:prstGeom prst="rect">
            <a:avLst/>
          </a:prstGeom>
        </p:spPr>
        <p:txBody>
          <a:bodyPr spcFirstLastPara="1" wrap="none" fromWordArt="1">
            <a:prstTxWarp prst="textArchDown">
              <a:avLst>
                <a:gd name="adj"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0" cap="none" spc="0" normalizeH="0" baseline="0" noProof="0">
                <a:ln w="9525">
                  <a:solidFill>
                    <a:srgbClr val="000000"/>
                  </a:solidFill>
                  <a:round/>
                  <a:headEnd/>
                  <a:tailEnd/>
                </a:ln>
                <a:solidFill>
                  <a:srgbClr val="FFFFFF"/>
                </a:solidFill>
                <a:effectLst/>
                <a:uLnTx/>
                <a:uFillTx/>
                <a:latin typeface="Arial"/>
                <a:ea typeface="Arial"/>
                <a:cs typeface="Arial"/>
              </a:rPr>
              <a:t>is not</a:t>
            </a:r>
          </a:p>
        </p:txBody>
      </p:sp>
      <p:sp>
        <p:nvSpPr>
          <p:cNvPr id="900098" name="Rectangle 2"/>
          <p:cNvSpPr>
            <a:spLocks noGrp="1" noChangeArrowheads="1"/>
          </p:cNvSpPr>
          <p:nvPr>
            <p:ph type="ctrTitle"/>
          </p:nvPr>
        </p:nvSpPr>
        <p:spPr>
          <a:xfrm>
            <a:off x="0" y="49784"/>
            <a:ext cx="9144000" cy="1723032"/>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 </a:t>
            </a:r>
            <a:r>
              <a:rPr lang="en-SG" sz="4800" b="1" dirty="0">
                <a:effectLst>
                  <a:glow rad="127000">
                    <a:schemeClr val="tx1"/>
                  </a:glow>
                </a:effectLst>
                <a:latin typeface="Arial" charset="0"/>
                <a:ea typeface="ＭＳ Ｐゴシック" charset="0"/>
                <a:cs typeface="ＭＳ Ｐゴシック" charset="0"/>
              </a:rPr>
              <a:t>Believe that Jesus is </a:t>
            </a:r>
            <a:r>
              <a:rPr lang="en-SG" sz="4800" b="1" dirty="0">
                <a:solidFill>
                  <a:srgbClr val="FFFF00"/>
                </a:solidFill>
                <a:effectLst>
                  <a:glow rad="127000">
                    <a:schemeClr val="tx1"/>
                  </a:glow>
                </a:effectLst>
                <a:latin typeface="Arial" charset="0"/>
                <a:ea typeface="ＭＳ Ｐゴシック" charset="0"/>
                <a:cs typeface="ＭＳ Ｐゴシック" charset="0"/>
              </a:rPr>
              <a:t>God</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1–2). </a:t>
            </a:r>
            <a:endParaRPr lang="en-US" sz="4800" b="1" dirty="0">
              <a:effectLst>
                <a:glow rad="127000">
                  <a:schemeClr val="tx1"/>
                </a:glow>
              </a:effectLst>
              <a:latin typeface="Arial" charset="0"/>
              <a:ea typeface="ＭＳ Ｐゴシック" charset="0"/>
              <a:cs typeface="ＭＳ Ｐゴシック" charset="0"/>
            </a:endParaRPr>
          </a:p>
        </p:txBody>
      </p:sp>
      <p:sp>
        <p:nvSpPr>
          <p:cNvPr id="19" name="Rectangle 2">
            <a:extLst>
              <a:ext uri="{FF2B5EF4-FFF2-40B4-BE49-F238E27FC236}">
                <a16:creationId xmlns:a16="http://schemas.microsoft.com/office/drawing/2014/main" id="{9F810DD0-59F5-AC47-9AE7-C4384A94C454}"/>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670673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0"/>
                                        <p:tgtEl>
                                          <p:spTgt spid="14"/>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childTnLst>
                          </p:cTn>
                        </p:par>
                        <p:par>
                          <p:cTn id="22" fill="hold">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000"/>
                                        <p:tgtEl>
                                          <p:spTgt spid="15"/>
                                        </p:tgtEl>
                                      </p:cBhvr>
                                    </p:animEffec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20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4" grpId="0"/>
      <p:bldP spid="15" grpId="0"/>
      <p:bldP spid="16" grpId="0" animBg="1"/>
      <p:bldP spid="17" grpId="0" animBg="1"/>
      <p:bldP spid="1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r">
              <a:defRPr/>
            </a:pPr>
            <a:r>
              <a:rPr lang="en-US" sz="4800" b="1" dirty="0">
                <a:effectLst>
                  <a:glow rad="127000">
                    <a:schemeClr val="tx1"/>
                  </a:glow>
                </a:effectLst>
                <a:latin typeface="Arial" charset="0"/>
                <a:ea typeface="ＭＳ Ｐゴシック" charset="0"/>
                <a:cs typeface="ＭＳ Ｐゴシック" charset="0"/>
              </a:rPr>
              <a:t>II. </a:t>
            </a:r>
            <a:r>
              <a:rPr lang="en-SG" sz="4800" b="1" dirty="0">
                <a:effectLst>
                  <a:glow rad="127000">
                    <a:schemeClr val="tx1"/>
                  </a:glow>
                </a:effectLst>
                <a:latin typeface="Arial" charset="0"/>
                <a:ea typeface="ＭＳ Ｐゴシック" charset="0"/>
                <a:cs typeface="ＭＳ Ｐゴシック" charset="0"/>
              </a:rPr>
              <a:t>Embrace </a:t>
            </a:r>
            <a:r>
              <a:rPr lang="en-SG" sz="4800" b="1" dirty="0">
                <a:solidFill>
                  <a:srgbClr val="FFFF00"/>
                </a:solidFill>
                <a:effectLst>
                  <a:glow rad="127000">
                    <a:schemeClr val="tx1"/>
                  </a:glow>
                </a:effectLst>
                <a:latin typeface="Arial" charset="0"/>
                <a:ea typeface="ＭＳ Ｐゴシック" charset="0"/>
                <a:cs typeface="ＭＳ Ｐゴシック" charset="0"/>
              </a:rPr>
              <a:t>holy</a:t>
            </a:r>
            <a:r>
              <a:rPr lang="en-SG" sz="4800" b="1" dirty="0">
                <a:effectLst>
                  <a:glow rad="127000">
                    <a:schemeClr val="tx1"/>
                  </a:glow>
                </a:effectLst>
                <a:latin typeface="Arial" charset="0"/>
                <a:ea typeface="ＭＳ Ｐゴシック" charset="0"/>
                <a:cs typeface="ＭＳ Ｐゴシック" charset="0"/>
              </a:rPr>
              <a:t> living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(Col 3–4). </a:t>
            </a:r>
            <a:endParaRPr lang="en-US" sz="4800" b="1" dirty="0">
              <a:effectLst>
                <a:glow rad="127000">
                  <a:schemeClr val="tx1"/>
                </a:glow>
              </a:effectLst>
              <a:latin typeface="Arial" charset="0"/>
              <a:ea typeface="ＭＳ Ｐゴシック" charset="0"/>
              <a:cs typeface="ＭＳ Ｐゴシック" charset="0"/>
            </a:endParaRPr>
          </a:p>
        </p:txBody>
      </p:sp>
      <p:pic>
        <p:nvPicPr>
          <p:cNvPr id="498690" name="Picture 2" descr="http://www.swordofthespirit.net/bulwark/what-is-the-holy-spirit2-720x420.jpg">
            <a:extLst>
              <a:ext uri="{FF2B5EF4-FFF2-40B4-BE49-F238E27FC236}">
                <a16:creationId xmlns:a16="http://schemas.microsoft.com/office/drawing/2014/main" id="{8DF40EC5-4BC2-B64F-BF2B-B9F20F087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632006"/>
            <a:ext cx="8964488" cy="52259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0F4FEEF-4FD2-A04F-85CA-D0D4D4465430}"/>
              </a:ext>
            </a:extLst>
          </p:cNvPr>
          <p:cNvSpPr txBox="1">
            <a:spLocks noChangeArrowheads="1"/>
          </p:cNvSpPr>
          <p:nvPr/>
        </p:nvSpPr>
        <p:spPr bwMode="auto">
          <a:xfrm>
            <a:off x="35496" y="6237312"/>
            <a:ext cx="9108504" cy="551156"/>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How to be protected from false teaching</a:t>
            </a:r>
            <a:endPar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6253059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876300">
                    <a:schemeClr val="tx1"/>
                  </a:glow>
                </a:effectLst>
                <a:latin typeface="Arial" charset="0"/>
                <a:ea typeface="ＭＳ Ｐゴシック" charset="0"/>
                <a:cs typeface="ＭＳ Ｐゴシック" charset="0"/>
              </a:rPr>
              <a:t>WHAT TO EMBRACE</a:t>
            </a:r>
          </a:p>
        </p:txBody>
      </p:sp>
      <p:sp>
        <p:nvSpPr>
          <p:cNvPr id="4" name="Rectangle 2"/>
          <p:cNvSpPr txBox="1">
            <a:spLocks noChangeArrowheads="1"/>
          </p:cNvSpPr>
          <p:nvPr/>
        </p:nvSpPr>
        <p:spPr bwMode="auto">
          <a:xfrm>
            <a:off x="323528"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DEITY</a:t>
            </a:r>
            <a:endParaRPr kumimoji="0" lang="en-US" sz="32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HOLINESS</a:t>
            </a:r>
          </a:p>
        </p:txBody>
      </p:sp>
      <p:sp>
        <p:nvSpPr>
          <p:cNvPr id="2" name="Notched Right Arrow 1"/>
          <p:cNvSpPr/>
          <p:nvPr/>
        </p:nvSpPr>
        <p:spPr bwMode="auto">
          <a:xfrm>
            <a:off x="3194377" y="2478458"/>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TO</a:t>
            </a: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435921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rtlCol="0">
            <a:normAutofit fontScale="90000"/>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rPr>
              <a:t>What old “clothes” do you need to toss?</a:t>
            </a:r>
          </a:p>
        </p:txBody>
      </p:sp>
      <p:pic>
        <p:nvPicPr>
          <p:cNvPr id="523266" name="Picture 2" descr="http://home.bt.com/images/from-moths-to-tumble-dryers-7-everyday-habits-that-are-ruining-your-clothes-136398861877603901-150624154917.jpg">
            <a:extLst>
              <a:ext uri="{FF2B5EF4-FFF2-40B4-BE49-F238E27FC236}">
                <a16:creationId xmlns:a16="http://schemas.microsoft.com/office/drawing/2014/main" id="{E1C69092-695D-E146-869B-57B411952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47862"/>
            <a:ext cx="8229600" cy="46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2855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Text Box 9"/>
          <p:cNvSpPr txBox="1">
            <a:spLocks noChangeArrowheads="1"/>
          </p:cNvSpPr>
          <p:nvPr/>
        </p:nvSpPr>
        <p:spPr bwMode="auto">
          <a:xfrm>
            <a:off x="152400" y="738188"/>
            <a:ext cx="8915400" cy="61706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Asia Minor was the seedbed for what developed into 2nd century Gnosticism.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counterattack tells us this about the heresy: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Jewish</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—legalism of following OT laws and ceremonies (2:16-17)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2.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Greek philosophy</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—followed a so-called "deeper knowledge" revealed only to a special "elite" (2:2b-4, 8-10)</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3.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Worshipped angels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as mediators between man and God (2:18)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4.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Denied Christ</a:t>
            </a:r>
            <a:r>
              <a:rPr kumimoji="0" lang="fr-FR"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s deity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(1:15; 2:9), &amp; thus His supremacy (1:15b, 17a) &amp; ability to create (1:16) &amp; sustain the world (1:17)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0" normalizeH="0" baseline="0" noProof="0">
                <a:ln>
                  <a:noFill/>
                </a:ln>
                <a:solidFill>
                  <a:srgbClr val="FFFFFF"/>
                </a:solidFill>
                <a:effectLst/>
                <a:uLnTx/>
                <a:uFillTx/>
                <a:latin typeface="Arial Narrow"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5. </a:t>
            </a:r>
            <a:r>
              <a:rPr kumimoji="0" lang="en-US" altLang="zh-CN" sz="2500" b="1" i="0" u="none" strike="noStrike" kern="1200" cap="none" spc="0" normalizeH="0" baseline="0" noProof="0">
                <a:ln>
                  <a:noFill/>
                </a:ln>
                <a:solidFill>
                  <a:srgbClr val="FFFF00"/>
                </a:solidFill>
                <a:effectLst/>
                <a:uLnTx/>
                <a:uFillTx/>
                <a:latin typeface="Arial Narrow" charset="0"/>
                <a:ea typeface="SimSun" charset="0"/>
                <a:cs typeface="SimSun" charset="0"/>
              </a:rPr>
              <a:t>Ascetic </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nature had a low view of the body (2:20-23)</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What was the Colossian heresy?  The above shows it was a syncretistic Jewish-Greek-Ascetic-Pagan cult.  Paul</a:t>
            </a:r>
            <a:r>
              <a:rPr kumimoji="0" lang="fr-FR"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a:t>
            </a:r>
            <a:r>
              <a:rPr kumimoji="0" lang="en-US" altLang="zh-CN" sz="2500" b="1" i="0" u="none" strike="noStrike" kern="1200" cap="none" spc="0" normalizeH="0" baseline="0" noProof="0">
                <a:ln>
                  <a:noFill/>
                </a:ln>
                <a:solidFill>
                  <a:srgbClr val="FFFFFF"/>
                </a:solidFill>
                <a:effectLst/>
                <a:uLnTx/>
                <a:uFillTx/>
                <a:latin typeface="Arial Narrow" charset="0"/>
                <a:ea typeface="SimSun" charset="0"/>
                <a:cs typeface="SimSun" charset="0"/>
              </a:rPr>
              <a:t>s method to fight the heresy is to emphasize the deity &amp; supremacy of Christ.</a:t>
            </a:r>
          </a:p>
        </p:txBody>
      </p:sp>
      <p:sp>
        <p:nvSpPr>
          <p:cNvPr id="290818" name="Text Box 6"/>
          <p:cNvSpPr txBox="1">
            <a:spLocks noChangeArrowheads="1"/>
          </p:cNvSpPr>
          <p:nvPr/>
        </p:nvSpPr>
        <p:spPr bwMode="auto">
          <a:xfrm>
            <a:off x="7697788"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188-189</a:t>
            </a:r>
          </a:p>
        </p:txBody>
      </p:sp>
      <p:sp>
        <p:nvSpPr>
          <p:cNvPr id="290819" name="Rectangle 10"/>
          <p:cNvSpPr>
            <a:spLocks noGrp="1" noChangeArrowheads="1"/>
          </p:cNvSpPr>
          <p:nvPr>
            <p:ph type="title" idx="4294967295"/>
          </p:nvPr>
        </p:nvSpPr>
        <p:spPr>
          <a:xfrm>
            <a:off x="3473450" y="76200"/>
            <a:ext cx="2106613" cy="519113"/>
          </a:xfrm>
          <a:solidFill>
            <a:srgbClr val="000000"/>
          </a:solidFill>
        </p:spPr>
        <p:txBody>
          <a:bodyPr lIns="91440" tIns="45720" rIns="91440" bIns="45720" anchor="t">
            <a:spAutoFit/>
          </a:bodyPr>
          <a:lstStyle/>
          <a:p>
            <a:pPr eaLnBrk="1" hangingPunct="1"/>
            <a:r>
              <a:rPr lang="en-US" sz="2800" b="1">
                <a:solidFill>
                  <a:srgbClr val="FFFFFF"/>
                </a:solidFill>
                <a:latin typeface="Arial" charset="0"/>
                <a:ea typeface="SimSun" charset="0"/>
                <a:cs typeface="SimSun" charset="0"/>
              </a:rPr>
              <a:t>Occasion</a:t>
            </a:r>
          </a:p>
        </p:txBody>
      </p:sp>
    </p:spTree>
    <p:extLst>
      <p:ext uri="{BB962C8B-B14F-4D97-AF65-F5344CB8AC3E}">
        <p14:creationId xmlns:p14="http://schemas.microsoft.com/office/powerpoint/2010/main" val="14301244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4330700"/>
            <a:ext cx="9144000" cy="2527300"/>
          </a:xfrm>
        </p:spPr>
        <p:txBody>
          <a:bodyPr rtlCol="0">
            <a:normAutofit/>
          </a:bodyPr>
          <a:lstStyle/>
          <a:p>
            <a:pPr eaLnBrk="1" fontAlgn="auto" hangingPunct="1">
              <a:spcAft>
                <a:spcPts val="0"/>
              </a:spcAft>
              <a:defRPr/>
            </a:pPr>
            <a:r>
              <a:rPr lang="en-US" b="1" dirty="0">
                <a:solidFill>
                  <a:srgbClr val="FFFFFF"/>
                </a:solidFill>
                <a:effectLst>
                  <a:glow rad="101600">
                    <a:schemeClr val="tx1">
                      <a:alpha val="75000"/>
                    </a:schemeClr>
                  </a:glow>
                  <a:outerShdw blurRad="50800" dist="38100" dir="10800000" algn="r" rotWithShape="0">
                    <a:prstClr val="black">
                      <a:alpha val="40000"/>
                    </a:prstClr>
                  </a:outerShdw>
                </a:effectLst>
              </a:rPr>
              <a:t>What new “clothes” do you need to put on?</a:t>
            </a:r>
            <a:endParaRPr lang="en-US" b="1" dirty="0">
              <a:solidFill>
                <a:srgbClr val="FFFFFF"/>
              </a:solidFill>
              <a:effectLst>
                <a:glow rad="101600">
                  <a:schemeClr val="tx1">
                    <a:alpha val="75000"/>
                  </a:schemeClr>
                </a:glow>
                <a:outerShdw blurRad="50800" dist="38100" dir="10800000" algn="r" rotWithShape="0">
                  <a:prstClr val="black">
                    <a:alpha val="40000"/>
                  </a:prstClr>
                </a:outerShdw>
              </a:effectLst>
              <a:ea typeface="+mj-ea"/>
              <a:cs typeface="+mj-cs"/>
            </a:endParaRPr>
          </a:p>
        </p:txBody>
      </p:sp>
    </p:spTree>
    <p:extLst>
      <p:ext uri="{BB962C8B-B14F-4D97-AF65-F5344CB8AC3E}">
        <p14:creationId xmlns:p14="http://schemas.microsoft.com/office/powerpoint/2010/main" val="26490860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9013628"/>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Bible Exposition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8973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Beam</Template>
  <TotalTime>10588</TotalTime>
  <Words>8157</Words>
  <Application>Microsoft Macintosh PowerPoint</Application>
  <PresentationFormat>On-screen Show (4:3)</PresentationFormat>
  <Paragraphs>680</Paragraphs>
  <Slides>98</Slides>
  <Notes>78</Notes>
  <HiddenSlides>0</HiddenSlides>
  <MMClips>0</MMClips>
  <ScaleCrop>false</ScaleCrop>
  <HeadingPairs>
    <vt:vector size="6" baseType="variant">
      <vt:variant>
        <vt:lpstr>Fonts Used</vt:lpstr>
      </vt:variant>
      <vt:variant>
        <vt:i4>15</vt:i4>
      </vt:variant>
      <vt:variant>
        <vt:lpstr>Theme</vt:lpstr>
      </vt:variant>
      <vt:variant>
        <vt:i4>16</vt:i4>
      </vt:variant>
      <vt:variant>
        <vt:lpstr>Slide Titles</vt:lpstr>
      </vt:variant>
      <vt:variant>
        <vt:i4>98</vt:i4>
      </vt:variant>
    </vt:vector>
  </HeadingPairs>
  <TitlesOfParts>
    <vt:vector size="129" baseType="lpstr">
      <vt:lpstr>Arial</vt:lpstr>
      <vt:lpstr>Arial Narrow</vt:lpstr>
      <vt:lpstr>Arial Rounded MT Bold</vt:lpstr>
      <vt:lpstr>Bank Gothic</vt:lpstr>
      <vt:lpstr>Calibri</vt:lpstr>
      <vt:lpstr>Candara</vt:lpstr>
      <vt:lpstr>Comic Sans MS</vt:lpstr>
      <vt:lpstr>Geneva</vt:lpstr>
      <vt:lpstr>Helvetica</vt:lpstr>
      <vt:lpstr>Helvetica Neue Black Condensed</vt:lpstr>
      <vt:lpstr>Impact</vt:lpstr>
      <vt:lpstr>Tahoma</vt:lpstr>
      <vt:lpstr>Times</vt:lpstr>
      <vt:lpstr>Times New Roman</vt:lpstr>
      <vt:lpstr>Wingdings</vt:lpstr>
      <vt:lpstr>50_Blank Presentation</vt:lpstr>
      <vt:lpstr>66_Office Theme</vt:lpstr>
      <vt:lpstr>15_Default Design</vt:lpstr>
      <vt:lpstr>Strategic</vt:lpstr>
      <vt:lpstr>Default Design</vt:lpstr>
      <vt:lpstr>49_Blank Presentation</vt:lpstr>
      <vt:lpstr>2_Default Design</vt:lpstr>
      <vt:lpstr>5_Default Design</vt:lpstr>
      <vt:lpstr>Slit</vt:lpstr>
      <vt:lpstr>2_Slit</vt:lpstr>
      <vt:lpstr>1_Blank Presentation</vt:lpstr>
      <vt:lpstr>3_Default Design</vt:lpstr>
      <vt:lpstr>11_Default Design</vt:lpstr>
      <vt:lpstr>Blank Presentation</vt:lpstr>
      <vt:lpstr>3_Strategic</vt:lpstr>
      <vt:lpstr>Office Theme</vt:lpstr>
      <vt:lpstr>Be Protected</vt:lpstr>
      <vt:lpstr>False Teachers Deny the Deity and Work of Christ</vt:lpstr>
      <vt:lpstr>False Teaching</vt:lpstr>
      <vt:lpstr>Foster Letter 2002</vt:lpstr>
      <vt:lpstr>Already Gone 04802</vt:lpstr>
      <vt:lpstr>False Teaching</vt:lpstr>
      <vt:lpstr>False Teaching</vt:lpstr>
      <vt:lpstr>Be Protected</vt:lpstr>
      <vt:lpstr>How can you be protected from false teaching?</vt:lpstr>
      <vt:lpstr>Colossae &amp; The 7 Churches (Rev. 2–3)</vt:lpstr>
      <vt:lpstr>Lycus River Valley</vt:lpstr>
      <vt:lpstr>Occasion</vt:lpstr>
      <vt:lpstr>Occasion</vt:lpstr>
      <vt:lpstr>Jewish: The Law is Good</vt:lpstr>
      <vt:lpstr>No Legalism!</vt:lpstr>
      <vt:lpstr>No Shadows!</vt:lpstr>
      <vt:lpstr>Focus on:</vt:lpstr>
      <vt:lpstr>Occasion</vt:lpstr>
      <vt:lpstr>Greek Philosophy</vt:lpstr>
      <vt:lpstr>Key Verse</vt:lpstr>
      <vt:lpstr>Occasion</vt:lpstr>
      <vt:lpstr>Angel Worship</vt:lpstr>
      <vt:lpstr>Messages from Angels?</vt:lpstr>
      <vt:lpstr>AskAnAngel.org</vt:lpstr>
      <vt:lpstr>Occasion</vt:lpstr>
      <vt:lpstr>Christ's Deity</vt:lpstr>
      <vt:lpstr>Occasion</vt:lpstr>
      <vt:lpstr>Asceticism</vt:lpstr>
      <vt:lpstr>Occasion</vt:lpstr>
      <vt:lpstr>How can you be protected from false teaching?</vt:lpstr>
      <vt:lpstr>Key Word &amp; Verse</vt:lpstr>
      <vt:lpstr>OUTLINE OF COLOSSIANS</vt:lpstr>
      <vt:lpstr>Book Chart</vt:lpstr>
      <vt:lpstr>I. Believe that Jesus is God (Col 1–2). </vt:lpstr>
      <vt:lpstr>Slides on  Colossians 1</vt:lpstr>
      <vt:lpstr>"This letter is from Paul, chosen by the will of God to be an apostle of Christ Jesus, and from our brother Timothy. We are writing to God’s holy people in the city of Colosse, who are faithful brothers and sisters in Christ. May God our Father give you grace and peace" (Col 1:1-2 NLT).</vt:lpstr>
      <vt:lpstr>"We always pray for you, and we give thanks to God, the Father of our Lord Jesus Christ.  4For we have heard of your faith in Christ Jesus and your love for all of God’s people,  5which come from your confident hope of what God has reserved for you in heaven. You have had this expectation ever since you first heard the truth of the Good News" (Col 1:3-5 NLT).</vt:lpstr>
      <vt:lpstr>The Great Transfer</vt:lpstr>
      <vt:lpstr>Colossians 1:15</vt:lpstr>
      <vt:lpstr>Colossians 1:16-18</vt:lpstr>
      <vt:lpstr>Inside an Atom</vt:lpstr>
      <vt:lpstr>PowerPoint Presentation</vt:lpstr>
      <vt:lpstr>Hebrews 1:1-2 NLT</vt:lpstr>
      <vt:lpstr>John 1:3</vt:lpstr>
      <vt:lpstr>Jesus formed Adam from the dust (John 1:3; Gen. 2:7).</vt:lpstr>
      <vt:lpstr>Jesus Created Adam and Eve (John 1:3; Gen. 2:21-23)</vt:lpstr>
      <vt:lpstr>True Jesus Church, Adam Road</vt:lpstr>
      <vt:lpstr>What Does the True Jesus Church Believe?</vt:lpstr>
      <vt:lpstr>Counterfeit? </vt:lpstr>
      <vt:lpstr>Slides on  Colossians 2</vt:lpstr>
      <vt:lpstr>What’s Wrong?</vt:lpstr>
      <vt:lpstr>False Teaching</vt:lpstr>
      <vt:lpstr>How can you be protected from false teaching?</vt:lpstr>
      <vt:lpstr>I. Believe that Jesus is God (Col 1–2). </vt:lpstr>
      <vt:lpstr>II. Embrace holy living  (Col 3–4). </vt:lpstr>
      <vt:lpstr>Slides on  Colossians 3</vt:lpstr>
      <vt:lpstr>PowerPoint Presentation</vt:lpstr>
      <vt:lpstr>Holy living is relational.</vt:lpstr>
      <vt:lpstr>How Can We Put on the Virtues of a New Life?  Colossians 3:5-17</vt:lpstr>
      <vt:lpstr>1. Put off the old clothes  (3:5-11).</vt:lpstr>
      <vt:lpstr>Col. 3:5 "So put to death the sinful, earthly things lurking within you" (NLT).   Matthew 18:9a "And if your eye causes you to sin, gouge it out and throw it away" (NLT).</vt:lpstr>
      <vt:lpstr>The point –  "Do away with what is evil in us"</vt:lpstr>
      <vt:lpstr>Put off the clothes of  corrupt living (3:5-7)</vt:lpstr>
      <vt:lpstr>Death to corrupt living  (3:5-7)</vt:lpstr>
      <vt:lpstr>Death to corrupt living</vt:lpstr>
      <vt:lpstr>"Have nothing to do with sexual immorality, impurity, lust, and evil desires. Don't be greedy, for a greedy person is an idolater, worshiping the things of this world" (3:5b NLT)</vt:lpstr>
      <vt:lpstr>Put off the clothes of  wrong conversation (3:8-9)</vt:lpstr>
      <vt:lpstr>3:8-9</vt:lpstr>
      <vt:lpstr>What speech should be put away?</vt:lpstr>
      <vt:lpstr>Death to Conventional Distinctions</vt:lpstr>
      <vt:lpstr>3:10-11</vt:lpstr>
      <vt:lpstr>Avoid these distinctions…</vt:lpstr>
      <vt:lpstr>The church embraces all</vt:lpstr>
      <vt:lpstr>2. Put on the grace of Christ  (3:12-17).</vt:lpstr>
      <vt:lpstr>The clothes of compassion (3:12)</vt:lpstr>
      <vt:lpstr>Without compassion,  we cannot feel for others.</vt:lpstr>
      <vt:lpstr>The clothes of forgiveness (3:13)</vt:lpstr>
      <vt:lpstr>"Forgiveness is not giving someone what they deserve but what they need"  – Anonymous   "The weak can never forgive.  Forgiveness is the attribute of the strong”  – Gandhi</vt:lpstr>
      <vt:lpstr>Graham &amp; Gladys Staines</vt:lpstr>
      <vt:lpstr>3:13</vt:lpstr>
      <vt:lpstr>The clothes of love (3:14)</vt:lpstr>
      <vt:lpstr>Forgiven but I cannot…</vt:lpstr>
      <vt:lpstr>1. Put off the old clothes  2. Put on the grace of Christ</vt:lpstr>
      <vt:lpstr>Anger?</vt:lpstr>
      <vt:lpstr>What if we followed Colossians 3:18-19?</vt:lpstr>
      <vt:lpstr>Ephesians &amp; Colossians</vt:lpstr>
      <vt:lpstr>Slides on  Colossians 4</vt:lpstr>
      <vt:lpstr>How can you be protected from false teaching?</vt:lpstr>
      <vt:lpstr>Main Idea of Colossians</vt:lpstr>
      <vt:lpstr>OUTLINE OF COLOSSIANS</vt:lpstr>
      <vt:lpstr>I. Believe that Jesus is God (Col 1–2). </vt:lpstr>
      <vt:lpstr>II. Embrace holy living  (Col 3–4). </vt:lpstr>
      <vt:lpstr>WHAT TO EMBRACE</vt:lpstr>
      <vt:lpstr>What old “clothes” do you need to toss?</vt:lpstr>
      <vt:lpstr>Occasion</vt:lpstr>
      <vt:lpstr>What new “clothes” do you need to put on?</vt:lpstr>
      <vt:lpstr>Black</vt:lpstr>
      <vt:lpstr>Bible Exposition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289</cp:revision>
  <dcterms:created xsi:type="dcterms:W3CDTF">2009-03-11T00:09:53Z</dcterms:created>
  <dcterms:modified xsi:type="dcterms:W3CDTF">2022-04-07T13:11:27Z</dcterms:modified>
</cp:coreProperties>
</file>